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notesMasterIdLst>
    <p:notesMasterId r:id="rId36"/>
  </p:notesMasterIdLst>
  <p:sldIdLst>
    <p:sldId id="256" r:id="rId2"/>
    <p:sldId id="289"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Lst>
  <p:sldSz cx="12192000" cy="6858000"/>
  <p:notesSz cx="7099300" cy="9385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8" autoAdjust="0"/>
    <p:restoredTop sz="87917" autoAdjust="0"/>
  </p:normalViewPr>
  <p:slideViewPr>
    <p:cSldViewPr snapToGrid="0">
      <p:cViewPr varScale="1">
        <p:scale>
          <a:sx n="82" d="100"/>
          <a:sy n="82" d="100"/>
        </p:scale>
        <p:origin x="1320"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n Monarch" userId="ec03a634-ab8c-4625-8caa-8817367a0d50" providerId="ADAL" clId="{817FCD7F-4E4C-4FB9-BB13-53D9CFDD97F0}"/>
    <pc:docChg chg="custSel addSld modSld">
      <pc:chgData name="Erin Monarch" userId="ec03a634-ab8c-4625-8caa-8817367a0d50" providerId="ADAL" clId="{817FCD7F-4E4C-4FB9-BB13-53D9CFDD97F0}" dt="2022-09-12T18:08:51.848" v="447" actId="13926"/>
      <pc:docMkLst>
        <pc:docMk/>
      </pc:docMkLst>
      <pc:sldChg chg="modNotesTx">
        <pc:chgData name="Erin Monarch" userId="ec03a634-ab8c-4625-8caa-8817367a0d50" providerId="ADAL" clId="{817FCD7F-4E4C-4FB9-BB13-53D9CFDD97F0}" dt="2022-09-12T17:27:20.851" v="442" actId="20577"/>
        <pc:sldMkLst>
          <pc:docMk/>
          <pc:sldMk cId="2645903264" sldId="258"/>
        </pc:sldMkLst>
      </pc:sldChg>
      <pc:sldChg chg="modNotesTx">
        <pc:chgData name="Erin Monarch" userId="ec03a634-ab8c-4625-8caa-8817367a0d50" providerId="ADAL" clId="{817FCD7F-4E4C-4FB9-BB13-53D9CFDD97F0}" dt="2022-09-12T18:08:51.848" v="447" actId="13926"/>
        <pc:sldMkLst>
          <pc:docMk/>
          <pc:sldMk cId="2709647416" sldId="280"/>
        </pc:sldMkLst>
      </pc:sldChg>
      <pc:sldChg chg="addSp delSp modSp add mod setBg delDesignElem modNotesTx">
        <pc:chgData name="Erin Monarch" userId="ec03a634-ab8c-4625-8caa-8817367a0d50" providerId="ADAL" clId="{817FCD7F-4E4C-4FB9-BB13-53D9CFDD97F0}" dt="2022-09-12T17:25:50.427" v="297" actId="20577"/>
        <pc:sldMkLst>
          <pc:docMk/>
          <pc:sldMk cId="2940813649" sldId="289"/>
        </pc:sldMkLst>
        <pc:spChg chg="mod">
          <ac:chgData name="Erin Monarch" userId="ec03a634-ab8c-4625-8caa-8817367a0d50" providerId="ADAL" clId="{817FCD7F-4E4C-4FB9-BB13-53D9CFDD97F0}" dt="2022-09-12T17:21:41.513" v="41" actId="14100"/>
          <ac:spMkLst>
            <pc:docMk/>
            <pc:sldMk cId="2940813649" sldId="289"/>
            <ac:spMk id="2" creationId="{F4789BBA-6371-42F1-BB0B-0C659A11A644}"/>
          </ac:spMkLst>
        </pc:spChg>
        <pc:spChg chg="add mod">
          <ac:chgData name="Erin Monarch" userId="ec03a634-ab8c-4625-8caa-8817367a0d50" providerId="ADAL" clId="{817FCD7F-4E4C-4FB9-BB13-53D9CFDD97F0}" dt="2022-09-12T17:22:53.677" v="49" actId="1076"/>
          <ac:spMkLst>
            <pc:docMk/>
            <pc:sldMk cId="2940813649" sldId="289"/>
            <ac:spMk id="15" creationId="{E85FE30C-F42B-4FAA-856B-C85A36C738A4}"/>
          </ac:spMkLst>
        </pc:spChg>
        <pc:spChg chg="del">
          <ac:chgData name="Erin Monarch" userId="ec03a634-ab8c-4625-8caa-8817367a0d50" providerId="ADAL" clId="{817FCD7F-4E4C-4FB9-BB13-53D9CFDD97F0}" dt="2022-09-12T17:20:56.580" v="1"/>
          <ac:spMkLst>
            <pc:docMk/>
            <pc:sldMk cId="2940813649" sldId="289"/>
            <ac:spMk id="49" creationId="{384B5FFB-E400-49F0-8153-75622C96F4BD}"/>
          </ac:spMkLst>
        </pc:spChg>
        <pc:spChg chg="del">
          <ac:chgData name="Erin Monarch" userId="ec03a634-ab8c-4625-8caa-8817367a0d50" providerId="ADAL" clId="{817FCD7F-4E4C-4FB9-BB13-53D9CFDD97F0}" dt="2022-09-12T17:20:56.580" v="1"/>
          <ac:spMkLst>
            <pc:docMk/>
            <pc:sldMk cId="2940813649" sldId="289"/>
            <ac:spMk id="51" creationId="{C9E734E7-3EBF-463F-9D80-2668EE36A715}"/>
          </ac:spMkLst>
        </pc:spChg>
        <pc:spChg chg="del">
          <ac:chgData name="Erin Monarch" userId="ec03a634-ab8c-4625-8caa-8817367a0d50" providerId="ADAL" clId="{817FCD7F-4E4C-4FB9-BB13-53D9CFDD97F0}" dt="2022-09-12T17:20:56.580" v="1"/>
          <ac:spMkLst>
            <pc:docMk/>
            <pc:sldMk cId="2940813649" sldId="289"/>
            <ac:spMk id="53" creationId="{44685F97-04E2-4F32-B20B-3CB5C4D1FC5E}"/>
          </ac:spMkLst>
        </pc:spChg>
        <pc:spChg chg="del">
          <ac:chgData name="Erin Monarch" userId="ec03a634-ab8c-4625-8caa-8817367a0d50" providerId="ADAL" clId="{817FCD7F-4E4C-4FB9-BB13-53D9CFDD97F0}" dt="2022-09-12T17:20:56.580" v="1"/>
          <ac:spMkLst>
            <pc:docMk/>
            <pc:sldMk cId="2940813649" sldId="289"/>
            <ac:spMk id="55" creationId="{457F0196-A6E1-4D1C-B47F-8CF95D75963E}"/>
          </ac:spMkLst>
        </pc:spChg>
        <pc:spChg chg="del">
          <ac:chgData name="Erin Monarch" userId="ec03a634-ab8c-4625-8caa-8817367a0d50" providerId="ADAL" clId="{817FCD7F-4E4C-4FB9-BB13-53D9CFDD97F0}" dt="2022-09-12T17:20:56.580" v="1"/>
          <ac:spMkLst>
            <pc:docMk/>
            <pc:sldMk cId="2940813649" sldId="289"/>
            <ac:spMk id="62" creationId="{B645BD8A-B13F-463A-9101-4FB883F064BD}"/>
          </ac:spMkLst>
        </pc:spChg>
        <pc:spChg chg="del">
          <ac:chgData name="Erin Monarch" userId="ec03a634-ab8c-4625-8caa-8817367a0d50" providerId="ADAL" clId="{817FCD7F-4E4C-4FB9-BB13-53D9CFDD97F0}" dt="2022-09-12T17:20:56.580" v="1"/>
          <ac:spMkLst>
            <pc:docMk/>
            <pc:sldMk cId="2940813649" sldId="289"/>
            <ac:spMk id="64" creationId="{4B934719-2D81-443B-8FB8-9CA4FFF2EBDE}"/>
          </ac:spMkLst>
        </pc:spChg>
        <pc:spChg chg="del">
          <ac:chgData name="Erin Monarch" userId="ec03a634-ab8c-4625-8caa-8817367a0d50" providerId="ADAL" clId="{817FCD7F-4E4C-4FB9-BB13-53D9CFDD97F0}" dt="2022-09-12T17:20:56.580" v="1"/>
          <ac:spMkLst>
            <pc:docMk/>
            <pc:sldMk cId="2940813649" sldId="289"/>
            <ac:spMk id="68" creationId="{27454EF7-D937-4082-A347-6AEEA9C3BC11}"/>
          </ac:spMkLst>
        </pc:spChg>
        <pc:grpChg chg="del">
          <ac:chgData name="Erin Monarch" userId="ec03a634-ab8c-4625-8caa-8817367a0d50" providerId="ADAL" clId="{817FCD7F-4E4C-4FB9-BB13-53D9CFDD97F0}" dt="2022-09-12T17:20:56.580" v="1"/>
          <ac:grpSpMkLst>
            <pc:docMk/>
            <pc:sldMk cId="2940813649" sldId="289"/>
            <ac:grpSpMk id="57" creationId="{521404AE-4400-43A1-94EC-16F37AE01575}"/>
          </ac:grpSpMkLst>
        </pc:grpChg>
        <pc:cxnChg chg="del">
          <ac:chgData name="Erin Monarch" userId="ec03a634-ab8c-4625-8caa-8817367a0d50" providerId="ADAL" clId="{817FCD7F-4E4C-4FB9-BB13-53D9CFDD97F0}" dt="2022-09-12T17:20:56.580" v="1"/>
          <ac:cxnSpMkLst>
            <pc:docMk/>
            <pc:sldMk cId="2940813649" sldId="289"/>
            <ac:cxnSpMk id="66" creationId="{B29CC623-FD26-47FD-9E70-44325D453EF1}"/>
          </ac:cxnSpMkLst>
        </pc:cxnChg>
      </pc:sldChg>
    </pc:docChg>
  </pc:docChgLst>
  <pc:docChgLst>
    <pc:chgData name="Erin Monarch" userId="ec03a634-ab8c-4625-8caa-8817367a0d50" providerId="ADAL" clId="{4817BC6F-B54A-47A9-A89C-09237B0C0E80}"/>
    <pc:docChg chg="modSld">
      <pc:chgData name="Erin Monarch" userId="ec03a634-ab8c-4625-8caa-8817367a0d50" providerId="ADAL" clId="{4817BC6F-B54A-47A9-A89C-09237B0C0E80}" dt="2022-06-15T16:50:32.182" v="72"/>
      <pc:docMkLst>
        <pc:docMk/>
      </pc:docMkLst>
      <pc:sldChg chg="modNotesTx">
        <pc:chgData name="Erin Monarch" userId="ec03a634-ab8c-4625-8caa-8817367a0d50" providerId="ADAL" clId="{4817BC6F-B54A-47A9-A89C-09237B0C0E80}" dt="2022-06-15T16:21:57.681" v="34" actId="20577"/>
        <pc:sldMkLst>
          <pc:docMk/>
          <pc:sldMk cId="3076967969" sldId="279"/>
        </pc:sldMkLst>
      </pc:sldChg>
      <pc:sldChg chg="modNotesTx">
        <pc:chgData name="Erin Monarch" userId="ec03a634-ab8c-4625-8caa-8817367a0d50" providerId="ADAL" clId="{4817BC6F-B54A-47A9-A89C-09237B0C0E80}" dt="2022-06-13T20:21:12.385" v="0" actId="20577"/>
        <pc:sldMkLst>
          <pc:docMk/>
          <pc:sldMk cId="2709647416" sldId="280"/>
        </pc:sldMkLst>
      </pc:sldChg>
      <pc:sldChg chg="modNotesTx">
        <pc:chgData name="Erin Monarch" userId="ec03a634-ab8c-4625-8caa-8817367a0d50" providerId="ADAL" clId="{4817BC6F-B54A-47A9-A89C-09237B0C0E80}" dt="2022-06-15T16:47:21.885" v="55" actId="20577"/>
        <pc:sldMkLst>
          <pc:docMk/>
          <pc:sldMk cId="4275411772" sldId="281"/>
        </pc:sldMkLst>
      </pc:sldChg>
      <pc:sldChg chg="modNotesTx">
        <pc:chgData name="Erin Monarch" userId="ec03a634-ab8c-4625-8caa-8817367a0d50" providerId="ADAL" clId="{4817BC6F-B54A-47A9-A89C-09237B0C0E80}" dt="2022-06-15T16:48:23.102" v="56" actId="20577"/>
        <pc:sldMkLst>
          <pc:docMk/>
          <pc:sldMk cId="3111697694" sldId="284"/>
        </pc:sldMkLst>
      </pc:sldChg>
      <pc:sldChg chg="modSp mod modNotesTx">
        <pc:chgData name="Erin Monarch" userId="ec03a634-ab8c-4625-8caa-8817367a0d50" providerId="ADAL" clId="{4817BC6F-B54A-47A9-A89C-09237B0C0E80}" dt="2022-06-15T16:50:32.182" v="72"/>
        <pc:sldMkLst>
          <pc:docMk/>
          <pc:sldMk cId="2540055405" sldId="285"/>
        </pc:sldMkLst>
        <pc:grpChg chg="mod">
          <ac:chgData name="Erin Monarch" userId="ec03a634-ab8c-4625-8caa-8817367a0d50" providerId="ADAL" clId="{4817BC6F-B54A-47A9-A89C-09237B0C0E80}" dt="2022-06-15T16:49:04.272" v="60" actId="1076"/>
          <ac:grpSpMkLst>
            <pc:docMk/>
            <pc:sldMk cId="2540055405" sldId="285"/>
            <ac:grpSpMk id="34" creationId="{00000000-0000-0000-0000-000000000000}"/>
          </ac:grpSpMkLst>
        </pc:grpChg>
      </pc:sldChg>
      <pc:sldChg chg="modNotesTx">
        <pc:chgData name="Erin Monarch" userId="ec03a634-ab8c-4625-8caa-8817367a0d50" providerId="ADAL" clId="{4817BC6F-B54A-47A9-A89C-09237B0C0E80}" dt="2022-06-15T16:49:22.566" v="64" actId="20577"/>
        <pc:sldMkLst>
          <pc:docMk/>
          <pc:sldMk cId="3897437384" sldId="28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85E1DC-6D70-4819-A4F1-730B562CF082}" type="doc">
      <dgm:prSet loTypeId="urn:microsoft.com/office/officeart/2005/8/layout/default" loCatId="list" qsTypeId="urn:microsoft.com/office/officeart/2005/8/quickstyle/simple2" qsCatId="simple" csTypeId="urn:microsoft.com/office/officeart/2005/8/colors/colorful1" csCatId="colorful"/>
      <dgm:spPr/>
      <dgm:t>
        <a:bodyPr/>
        <a:lstStyle/>
        <a:p>
          <a:endParaRPr lang="en-US"/>
        </a:p>
      </dgm:t>
    </dgm:pt>
    <dgm:pt modelId="{3BBC1F2F-794D-4432-AE09-603677D801C7}">
      <dgm:prSet/>
      <dgm:spPr/>
      <dgm:t>
        <a:bodyPr/>
        <a:lstStyle/>
        <a:p>
          <a:r>
            <a:rPr lang="en-US"/>
            <a:t>Disclosure Meeting</a:t>
          </a:r>
        </a:p>
      </dgm:t>
    </dgm:pt>
    <dgm:pt modelId="{A06BC977-D834-4525-B515-5DCADCFAFF00}" type="parTrans" cxnId="{078D43B9-284B-42E4-BCC2-1ED841F6F3A7}">
      <dgm:prSet/>
      <dgm:spPr/>
      <dgm:t>
        <a:bodyPr/>
        <a:lstStyle/>
        <a:p>
          <a:endParaRPr lang="en-US"/>
        </a:p>
      </dgm:t>
    </dgm:pt>
    <dgm:pt modelId="{9146A09B-FCFE-46F8-BD4F-FCC7D40C9F5A}" type="sibTrans" cxnId="{078D43B9-284B-42E4-BCC2-1ED841F6F3A7}">
      <dgm:prSet/>
      <dgm:spPr/>
      <dgm:t>
        <a:bodyPr/>
        <a:lstStyle/>
        <a:p>
          <a:endParaRPr lang="en-US"/>
        </a:p>
      </dgm:t>
    </dgm:pt>
    <dgm:pt modelId="{59F2FB71-3E6C-4AB6-9817-434B869446D6}">
      <dgm:prSet/>
      <dgm:spPr/>
      <dgm:t>
        <a:bodyPr/>
        <a:lstStyle/>
        <a:p>
          <a:r>
            <a:rPr lang="en-US"/>
            <a:t>Caseworkers</a:t>
          </a:r>
        </a:p>
      </dgm:t>
    </dgm:pt>
    <dgm:pt modelId="{8A892D3B-0A10-4EDA-8A20-EFB55F9191F6}" type="parTrans" cxnId="{A1FB3B4D-AA16-47A4-B957-6E207667A805}">
      <dgm:prSet/>
      <dgm:spPr/>
      <dgm:t>
        <a:bodyPr/>
        <a:lstStyle/>
        <a:p>
          <a:endParaRPr lang="en-US"/>
        </a:p>
      </dgm:t>
    </dgm:pt>
    <dgm:pt modelId="{D180CCD2-974A-4512-9725-F1D1FE939890}" type="sibTrans" cxnId="{A1FB3B4D-AA16-47A4-B957-6E207667A805}">
      <dgm:prSet/>
      <dgm:spPr/>
      <dgm:t>
        <a:bodyPr/>
        <a:lstStyle/>
        <a:p>
          <a:endParaRPr lang="en-US"/>
        </a:p>
      </dgm:t>
    </dgm:pt>
    <dgm:pt modelId="{35BCA2BC-5844-49A6-A1AF-12F6E8D4B8CA}">
      <dgm:prSet/>
      <dgm:spPr/>
      <dgm:t>
        <a:bodyPr/>
        <a:lstStyle/>
        <a:p>
          <a:r>
            <a:rPr lang="en-US"/>
            <a:t>Guardian ad Litem</a:t>
          </a:r>
        </a:p>
      </dgm:t>
    </dgm:pt>
    <dgm:pt modelId="{CE2AB43D-AB9D-4569-AB7D-1ECE267D9CDE}" type="parTrans" cxnId="{874A99B3-61A7-4B74-89D6-67F828B9E79A}">
      <dgm:prSet/>
      <dgm:spPr/>
      <dgm:t>
        <a:bodyPr/>
        <a:lstStyle/>
        <a:p>
          <a:endParaRPr lang="en-US"/>
        </a:p>
      </dgm:t>
    </dgm:pt>
    <dgm:pt modelId="{3CB0E7CF-F276-487D-809B-E77A6F3B49F5}" type="sibTrans" cxnId="{874A99B3-61A7-4B74-89D6-67F828B9E79A}">
      <dgm:prSet/>
      <dgm:spPr/>
      <dgm:t>
        <a:bodyPr/>
        <a:lstStyle/>
        <a:p>
          <a:endParaRPr lang="en-US"/>
        </a:p>
      </dgm:t>
    </dgm:pt>
    <dgm:pt modelId="{95496885-1F25-4BDC-A830-F88E2FF8FAF3}">
      <dgm:prSet/>
      <dgm:spPr/>
      <dgm:t>
        <a:bodyPr/>
        <a:lstStyle/>
        <a:p>
          <a:r>
            <a:rPr lang="en-US"/>
            <a:t>Client History Profile</a:t>
          </a:r>
        </a:p>
      </dgm:t>
    </dgm:pt>
    <dgm:pt modelId="{9B5CAA7C-1A43-45C9-9BF1-F3225A1DBCF3}" type="parTrans" cxnId="{65B93DF5-F15C-4A27-BE62-1A5B68470CC0}">
      <dgm:prSet/>
      <dgm:spPr/>
      <dgm:t>
        <a:bodyPr/>
        <a:lstStyle/>
        <a:p>
          <a:endParaRPr lang="en-US"/>
        </a:p>
      </dgm:t>
    </dgm:pt>
    <dgm:pt modelId="{742341FE-5269-476B-AF73-C1809BD98F1B}" type="sibTrans" cxnId="{65B93DF5-F15C-4A27-BE62-1A5B68470CC0}">
      <dgm:prSet/>
      <dgm:spPr/>
      <dgm:t>
        <a:bodyPr/>
        <a:lstStyle/>
        <a:p>
          <a:endParaRPr lang="en-US"/>
        </a:p>
      </dgm:t>
    </dgm:pt>
    <dgm:pt modelId="{AFCC4079-FCFF-4613-9F92-9E95A3BA24BE}">
      <dgm:prSet/>
      <dgm:spPr/>
      <dgm:t>
        <a:bodyPr/>
        <a:lstStyle/>
        <a:p>
          <a:r>
            <a:rPr lang="en-US"/>
            <a:t>Former Foster Parents</a:t>
          </a:r>
        </a:p>
      </dgm:t>
    </dgm:pt>
    <dgm:pt modelId="{92098BD6-56CE-4311-A7BD-CFACA30030A2}" type="parTrans" cxnId="{4B53E6F7-734E-45BC-AB21-791CF8BB5585}">
      <dgm:prSet/>
      <dgm:spPr/>
      <dgm:t>
        <a:bodyPr/>
        <a:lstStyle/>
        <a:p>
          <a:endParaRPr lang="en-US"/>
        </a:p>
      </dgm:t>
    </dgm:pt>
    <dgm:pt modelId="{D7EA9E08-4C45-4797-BA2C-4695D8DD8164}" type="sibTrans" cxnId="{4B53E6F7-734E-45BC-AB21-791CF8BB5585}">
      <dgm:prSet/>
      <dgm:spPr/>
      <dgm:t>
        <a:bodyPr/>
        <a:lstStyle/>
        <a:p>
          <a:endParaRPr lang="en-US"/>
        </a:p>
      </dgm:t>
    </dgm:pt>
    <dgm:pt modelId="{E7802428-E5F5-43FF-BCE8-7A4C4F3FDE25}">
      <dgm:prSet/>
      <dgm:spPr/>
      <dgm:t>
        <a:bodyPr/>
        <a:lstStyle/>
        <a:p>
          <a:r>
            <a:rPr lang="en-US"/>
            <a:t>Current and Past Service Providers </a:t>
          </a:r>
        </a:p>
      </dgm:t>
    </dgm:pt>
    <dgm:pt modelId="{CA27D734-35E5-4665-A01D-25C3F575D7E7}" type="parTrans" cxnId="{69083E73-48FA-4D84-A156-D6E836E6567D}">
      <dgm:prSet/>
      <dgm:spPr/>
      <dgm:t>
        <a:bodyPr/>
        <a:lstStyle/>
        <a:p>
          <a:endParaRPr lang="en-US"/>
        </a:p>
      </dgm:t>
    </dgm:pt>
    <dgm:pt modelId="{9F3C5BE3-C7CA-492C-A936-A3C60FDE3571}" type="sibTrans" cxnId="{69083E73-48FA-4D84-A156-D6E836E6567D}">
      <dgm:prSet/>
      <dgm:spPr/>
      <dgm:t>
        <a:bodyPr/>
        <a:lstStyle/>
        <a:p>
          <a:endParaRPr lang="en-US"/>
        </a:p>
      </dgm:t>
    </dgm:pt>
    <dgm:pt modelId="{25FDE32F-826D-485C-A157-597DB3368D37}" type="pres">
      <dgm:prSet presAssocID="{FC85E1DC-6D70-4819-A4F1-730B562CF082}" presName="diagram" presStyleCnt="0">
        <dgm:presLayoutVars>
          <dgm:dir/>
          <dgm:resizeHandles val="exact"/>
        </dgm:presLayoutVars>
      </dgm:prSet>
      <dgm:spPr/>
    </dgm:pt>
    <dgm:pt modelId="{A776A802-0907-42BA-A02E-AAA3356980EE}" type="pres">
      <dgm:prSet presAssocID="{3BBC1F2F-794D-4432-AE09-603677D801C7}" presName="node" presStyleLbl="node1" presStyleIdx="0" presStyleCnt="6">
        <dgm:presLayoutVars>
          <dgm:bulletEnabled val="1"/>
        </dgm:presLayoutVars>
      </dgm:prSet>
      <dgm:spPr/>
    </dgm:pt>
    <dgm:pt modelId="{4A2225C0-9BA5-4C9C-B6D5-998C5444F394}" type="pres">
      <dgm:prSet presAssocID="{9146A09B-FCFE-46F8-BD4F-FCC7D40C9F5A}" presName="sibTrans" presStyleCnt="0"/>
      <dgm:spPr/>
    </dgm:pt>
    <dgm:pt modelId="{2EEFC8A3-6FFC-446F-B13B-8CE2DB2C16F5}" type="pres">
      <dgm:prSet presAssocID="{59F2FB71-3E6C-4AB6-9817-434B869446D6}" presName="node" presStyleLbl="node1" presStyleIdx="1" presStyleCnt="6">
        <dgm:presLayoutVars>
          <dgm:bulletEnabled val="1"/>
        </dgm:presLayoutVars>
      </dgm:prSet>
      <dgm:spPr/>
    </dgm:pt>
    <dgm:pt modelId="{0C31F2C3-664C-470E-AB52-156BE161DEB2}" type="pres">
      <dgm:prSet presAssocID="{D180CCD2-974A-4512-9725-F1D1FE939890}" presName="sibTrans" presStyleCnt="0"/>
      <dgm:spPr/>
    </dgm:pt>
    <dgm:pt modelId="{3E420AC2-AE7D-45BF-B610-0AB48C2191A5}" type="pres">
      <dgm:prSet presAssocID="{35BCA2BC-5844-49A6-A1AF-12F6E8D4B8CA}" presName="node" presStyleLbl="node1" presStyleIdx="2" presStyleCnt="6">
        <dgm:presLayoutVars>
          <dgm:bulletEnabled val="1"/>
        </dgm:presLayoutVars>
      </dgm:prSet>
      <dgm:spPr/>
    </dgm:pt>
    <dgm:pt modelId="{FE4101F6-72AA-4A25-961B-94D3D9884D35}" type="pres">
      <dgm:prSet presAssocID="{3CB0E7CF-F276-487D-809B-E77A6F3B49F5}" presName="sibTrans" presStyleCnt="0"/>
      <dgm:spPr/>
    </dgm:pt>
    <dgm:pt modelId="{6C245D70-A421-4DA4-885F-E5C2E6B38003}" type="pres">
      <dgm:prSet presAssocID="{95496885-1F25-4BDC-A830-F88E2FF8FAF3}" presName="node" presStyleLbl="node1" presStyleIdx="3" presStyleCnt="6">
        <dgm:presLayoutVars>
          <dgm:bulletEnabled val="1"/>
        </dgm:presLayoutVars>
      </dgm:prSet>
      <dgm:spPr/>
    </dgm:pt>
    <dgm:pt modelId="{69A52995-13FD-464B-A6BE-2B80E1C33296}" type="pres">
      <dgm:prSet presAssocID="{742341FE-5269-476B-AF73-C1809BD98F1B}" presName="sibTrans" presStyleCnt="0"/>
      <dgm:spPr/>
    </dgm:pt>
    <dgm:pt modelId="{1ACADD28-6A8E-4071-A434-545463963DA8}" type="pres">
      <dgm:prSet presAssocID="{AFCC4079-FCFF-4613-9F92-9E95A3BA24BE}" presName="node" presStyleLbl="node1" presStyleIdx="4" presStyleCnt="6">
        <dgm:presLayoutVars>
          <dgm:bulletEnabled val="1"/>
        </dgm:presLayoutVars>
      </dgm:prSet>
      <dgm:spPr/>
    </dgm:pt>
    <dgm:pt modelId="{128C971E-B5DA-4EFF-B5C2-B82356F47585}" type="pres">
      <dgm:prSet presAssocID="{D7EA9E08-4C45-4797-BA2C-4695D8DD8164}" presName="sibTrans" presStyleCnt="0"/>
      <dgm:spPr/>
    </dgm:pt>
    <dgm:pt modelId="{5137040A-83E5-4115-A751-9877BE567F8B}" type="pres">
      <dgm:prSet presAssocID="{E7802428-E5F5-43FF-BCE8-7A4C4F3FDE25}" presName="node" presStyleLbl="node1" presStyleIdx="5" presStyleCnt="6">
        <dgm:presLayoutVars>
          <dgm:bulletEnabled val="1"/>
        </dgm:presLayoutVars>
      </dgm:prSet>
      <dgm:spPr/>
    </dgm:pt>
  </dgm:ptLst>
  <dgm:cxnLst>
    <dgm:cxn modelId="{EAA3B316-5D5B-4206-AFB6-67416BC1F149}" type="presOf" srcId="{FC85E1DC-6D70-4819-A4F1-730B562CF082}" destId="{25FDE32F-826D-485C-A157-597DB3368D37}" srcOrd="0" destOrd="0" presId="urn:microsoft.com/office/officeart/2005/8/layout/default"/>
    <dgm:cxn modelId="{C18A8A29-39BF-4FC5-AB84-E4E7C8C90989}" type="presOf" srcId="{E7802428-E5F5-43FF-BCE8-7A4C4F3FDE25}" destId="{5137040A-83E5-4115-A751-9877BE567F8B}" srcOrd="0" destOrd="0" presId="urn:microsoft.com/office/officeart/2005/8/layout/default"/>
    <dgm:cxn modelId="{F373B143-7859-4E2C-84D6-E8119FAFD999}" type="presOf" srcId="{59F2FB71-3E6C-4AB6-9817-434B869446D6}" destId="{2EEFC8A3-6FFC-446F-B13B-8CE2DB2C16F5}" srcOrd="0" destOrd="0" presId="urn:microsoft.com/office/officeart/2005/8/layout/default"/>
    <dgm:cxn modelId="{56D18865-2D27-4A2E-AF13-F3A6EE4AE20E}" type="presOf" srcId="{35BCA2BC-5844-49A6-A1AF-12F6E8D4B8CA}" destId="{3E420AC2-AE7D-45BF-B610-0AB48C2191A5}" srcOrd="0" destOrd="0" presId="urn:microsoft.com/office/officeart/2005/8/layout/default"/>
    <dgm:cxn modelId="{A1FB3B4D-AA16-47A4-B957-6E207667A805}" srcId="{FC85E1DC-6D70-4819-A4F1-730B562CF082}" destId="{59F2FB71-3E6C-4AB6-9817-434B869446D6}" srcOrd="1" destOrd="0" parTransId="{8A892D3B-0A10-4EDA-8A20-EFB55F9191F6}" sibTransId="{D180CCD2-974A-4512-9725-F1D1FE939890}"/>
    <dgm:cxn modelId="{69083E73-48FA-4D84-A156-D6E836E6567D}" srcId="{FC85E1DC-6D70-4819-A4F1-730B562CF082}" destId="{E7802428-E5F5-43FF-BCE8-7A4C4F3FDE25}" srcOrd="5" destOrd="0" parTransId="{CA27D734-35E5-4665-A01D-25C3F575D7E7}" sibTransId="{9F3C5BE3-C7CA-492C-A936-A3C60FDE3571}"/>
    <dgm:cxn modelId="{91A9F3A8-D68A-4293-B360-41D59DA1985C}" type="presOf" srcId="{3BBC1F2F-794D-4432-AE09-603677D801C7}" destId="{A776A802-0907-42BA-A02E-AAA3356980EE}" srcOrd="0" destOrd="0" presId="urn:microsoft.com/office/officeart/2005/8/layout/default"/>
    <dgm:cxn modelId="{874A99B3-61A7-4B74-89D6-67F828B9E79A}" srcId="{FC85E1DC-6D70-4819-A4F1-730B562CF082}" destId="{35BCA2BC-5844-49A6-A1AF-12F6E8D4B8CA}" srcOrd="2" destOrd="0" parTransId="{CE2AB43D-AB9D-4569-AB7D-1ECE267D9CDE}" sibTransId="{3CB0E7CF-F276-487D-809B-E77A6F3B49F5}"/>
    <dgm:cxn modelId="{078D43B9-284B-42E4-BCC2-1ED841F6F3A7}" srcId="{FC85E1DC-6D70-4819-A4F1-730B562CF082}" destId="{3BBC1F2F-794D-4432-AE09-603677D801C7}" srcOrd="0" destOrd="0" parTransId="{A06BC977-D834-4525-B515-5DCADCFAFF00}" sibTransId="{9146A09B-FCFE-46F8-BD4F-FCC7D40C9F5A}"/>
    <dgm:cxn modelId="{74FDBFD0-A689-4882-B34F-9B52267AADF2}" type="presOf" srcId="{95496885-1F25-4BDC-A830-F88E2FF8FAF3}" destId="{6C245D70-A421-4DA4-885F-E5C2E6B38003}" srcOrd="0" destOrd="0" presId="urn:microsoft.com/office/officeart/2005/8/layout/default"/>
    <dgm:cxn modelId="{65B93DF5-F15C-4A27-BE62-1A5B68470CC0}" srcId="{FC85E1DC-6D70-4819-A4F1-730B562CF082}" destId="{95496885-1F25-4BDC-A830-F88E2FF8FAF3}" srcOrd="3" destOrd="0" parTransId="{9B5CAA7C-1A43-45C9-9BF1-F3225A1DBCF3}" sibTransId="{742341FE-5269-476B-AF73-C1809BD98F1B}"/>
    <dgm:cxn modelId="{4B53E6F7-734E-45BC-AB21-791CF8BB5585}" srcId="{FC85E1DC-6D70-4819-A4F1-730B562CF082}" destId="{AFCC4079-FCFF-4613-9F92-9E95A3BA24BE}" srcOrd="4" destOrd="0" parTransId="{92098BD6-56CE-4311-A7BD-CFACA30030A2}" sibTransId="{D7EA9E08-4C45-4797-BA2C-4695D8DD8164}"/>
    <dgm:cxn modelId="{155DEFF8-ADE7-4908-8A09-F5534CED12EE}" type="presOf" srcId="{AFCC4079-FCFF-4613-9F92-9E95A3BA24BE}" destId="{1ACADD28-6A8E-4071-A434-545463963DA8}" srcOrd="0" destOrd="0" presId="urn:microsoft.com/office/officeart/2005/8/layout/default"/>
    <dgm:cxn modelId="{9C974C0F-8BDD-43F1-9ACF-8A27E5AE3F9A}" type="presParOf" srcId="{25FDE32F-826D-485C-A157-597DB3368D37}" destId="{A776A802-0907-42BA-A02E-AAA3356980EE}" srcOrd="0" destOrd="0" presId="urn:microsoft.com/office/officeart/2005/8/layout/default"/>
    <dgm:cxn modelId="{6CE37DBC-390A-4297-851B-814C1FB41BB0}" type="presParOf" srcId="{25FDE32F-826D-485C-A157-597DB3368D37}" destId="{4A2225C0-9BA5-4C9C-B6D5-998C5444F394}" srcOrd="1" destOrd="0" presId="urn:microsoft.com/office/officeart/2005/8/layout/default"/>
    <dgm:cxn modelId="{AB1EF223-A909-494C-AC4A-CE9858A9DD2F}" type="presParOf" srcId="{25FDE32F-826D-485C-A157-597DB3368D37}" destId="{2EEFC8A3-6FFC-446F-B13B-8CE2DB2C16F5}" srcOrd="2" destOrd="0" presId="urn:microsoft.com/office/officeart/2005/8/layout/default"/>
    <dgm:cxn modelId="{0E4C9428-9A2D-4F34-BE40-EBC9C2333A84}" type="presParOf" srcId="{25FDE32F-826D-485C-A157-597DB3368D37}" destId="{0C31F2C3-664C-470E-AB52-156BE161DEB2}" srcOrd="3" destOrd="0" presId="urn:microsoft.com/office/officeart/2005/8/layout/default"/>
    <dgm:cxn modelId="{2E4552D4-C510-4669-B9DB-09BB88906538}" type="presParOf" srcId="{25FDE32F-826D-485C-A157-597DB3368D37}" destId="{3E420AC2-AE7D-45BF-B610-0AB48C2191A5}" srcOrd="4" destOrd="0" presId="urn:microsoft.com/office/officeart/2005/8/layout/default"/>
    <dgm:cxn modelId="{105BBD3D-3578-4851-B537-154800068306}" type="presParOf" srcId="{25FDE32F-826D-485C-A157-597DB3368D37}" destId="{FE4101F6-72AA-4A25-961B-94D3D9884D35}" srcOrd="5" destOrd="0" presId="urn:microsoft.com/office/officeart/2005/8/layout/default"/>
    <dgm:cxn modelId="{9E5461EA-A5A0-4022-BE08-3F1FB7BD5D28}" type="presParOf" srcId="{25FDE32F-826D-485C-A157-597DB3368D37}" destId="{6C245D70-A421-4DA4-885F-E5C2E6B38003}" srcOrd="6" destOrd="0" presId="urn:microsoft.com/office/officeart/2005/8/layout/default"/>
    <dgm:cxn modelId="{A4F10856-B12D-4105-9C17-9E7CEB9B418D}" type="presParOf" srcId="{25FDE32F-826D-485C-A157-597DB3368D37}" destId="{69A52995-13FD-464B-A6BE-2B80E1C33296}" srcOrd="7" destOrd="0" presId="urn:microsoft.com/office/officeart/2005/8/layout/default"/>
    <dgm:cxn modelId="{D20048E1-0C8C-4760-AB37-01755874360D}" type="presParOf" srcId="{25FDE32F-826D-485C-A157-597DB3368D37}" destId="{1ACADD28-6A8E-4071-A434-545463963DA8}" srcOrd="8" destOrd="0" presId="urn:microsoft.com/office/officeart/2005/8/layout/default"/>
    <dgm:cxn modelId="{CB4BBE18-F54F-4BF1-B05F-EFCD4C9E5F1A}" type="presParOf" srcId="{25FDE32F-826D-485C-A157-597DB3368D37}" destId="{128C971E-B5DA-4EFF-B5C2-B82356F47585}" srcOrd="9" destOrd="0" presId="urn:microsoft.com/office/officeart/2005/8/layout/default"/>
    <dgm:cxn modelId="{2AF7D2E4-336C-42A5-8286-633423FB6FEE}" type="presParOf" srcId="{25FDE32F-826D-485C-A157-597DB3368D37}" destId="{5137040A-83E5-4115-A751-9877BE567F8B}"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76A802-0907-42BA-A02E-AAA3356980EE}">
      <dsp:nvSpPr>
        <dsp:cNvPr id="0" name=""/>
        <dsp:cNvSpPr/>
      </dsp:nvSpPr>
      <dsp:spPr>
        <a:xfrm>
          <a:off x="447913" y="1658"/>
          <a:ext cx="2863304" cy="1717982"/>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a:t>Disclosure Meeting</a:t>
          </a:r>
        </a:p>
      </dsp:txBody>
      <dsp:txXfrm>
        <a:off x="447913" y="1658"/>
        <a:ext cx="2863304" cy="1717982"/>
      </dsp:txXfrm>
    </dsp:sp>
    <dsp:sp modelId="{2EEFC8A3-6FFC-446F-B13B-8CE2DB2C16F5}">
      <dsp:nvSpPr>
        <dsp:cNvPr id="0" name=""/>
        <dsp:cNvSpPr/>
      </dsp:nvSpPr>
      <dsp:spPr>
        <a:xfrm>
          <a:off x="3597547" y="1658"/>
          <a:ext cx="2863304" cy="1717982"/>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a:t>Caseworkers</a:t>
          </a:r>
        </a:p>
      </dsp:txBody>
      <dsp:txXfrm>
        <a:off x="3597547" y="1658"/>
        <a:ext cx="2863304" cy="1717982"/>
      </dsp:txXfrm>
    </dsp:sp>
    <dsp:sp modelId="{3E420AC2-AE7D-45BF-B610-0AB48C2191A5}">
      <dsp:nvSpPr>
        <dsp:cNvPr id="0" name=""/>
        <dsp:cNvSpPr/>
      </dsp:nvSpPr>
      <dsp:spPr>
        <a:xfrm>
          <a:off x="6747182" y="1658"/>
          <a:ext cx="2863304" cy="1717982"/>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a:t>Guardian ad Litem</a:t>
          </a:r>
        </a:p>
      </dsp:txBody>
      <dsp:txXfrm>
        <a:off x="6747182" y="1658"/>
        <a:ext cx="2863304" cy="1717982"/>
      </dsp:txXfrm>
    </dsp:sp>
    <dsp:sp modelId="{6C245D70-A421-4DA4-885F-E5C2E6B38003}">
      <dsp:nvSpPr>
        <dsp:cNvPr id="0" name=""/>
        <dsp:cNvSpPr/>
      </dsp:nvSpPr>
      <dsp:spPr>
        <a:xfrm>
          <a:off x="447913" y="2005971"/>
          <a:ext cx="2863304" cy="1717982"/>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a:t>Client History Profile</a:t>
          </a:r>
        </a:p>
      </dsp:txBody>
      <dsp:txXfrm>
        <a:off x="447913" y="2005971"/>
        <a:ext cx="2863304" cy="1717982"/>
      </dsp:txXfrm>
    </dsp:sp>
    <dsp:sp modelId="{1ACADD28-6A8E-4071-A434-545463963DA8}">
      <dsp:nvSpPr>
        <dsp:cNvPr id="0" name=""/>
        <dsp:cNvSpPr/>
      </dsp:nvSpPr>
      <dsp:spPr>
        <a:xfrm>
          <a:off x="3597547" y="2005971"/>
          <a:ext cx="2863304" cy="1717982"/>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a:t>Former Foster Parents</a:t>
          </a:r>
        </a:p>
      </dsp:txBody>
      <dsp:txXfrm>
        <a:off x="3597547" y="2005971"/>
        <a:ext cx="2863304" cy="1717982"/>
      </dsp:txXfrm>
    </dsp:sp>
    <dsp:sp modelId="{5137040A-83E5-4115-A751-9877BE567F8B}">
      <dsp:nvSpPr>
        <dsp:cNvPr id="0" name=""/>
        <dsp:cNvSpPr/>
      </dsp:nvSpPr>
      <dsp:spPr>
        <a:xfrm>
          <a:off x="6747182" y="2005971"/>
          <a:ext cx="2863304" cy="1717982"/>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a:t>Current and Past Service Providers </a:t>
          </a:r>
        </a:p>
      </dsp:txBody>
      <dsp:txXfrm>
        <a:off x="6747182" y="2005971"/>
        <a:ext cx="2863304" cy="171798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70895"/>
          </a:xfrm>
          <a:prstGeom prst="rect">
            <a:avLst/>
          </a:prstGeom>
        </p:spPr>
        <p:txBody>
          <a:bodyPr vert="horz" lIns="94192" tIns="47096" rIns="94192" bIns="47096" rtlCol="0"/>
          <a:lstStyle>
            <a:lvl1pPr algn="l">
              <a:defRPr sz="1200"/>
            </a:lvl1pPr>
          </a:lstStyle>
          <a:p>
            <a:endParaRPr lang="x-none"/>
          </a:p>
        </p:txBody>
      </p:sp>
      <p:sp>
        <p:nvSpPr>
          <p:cNvPr id="3" name="Date Placeholder 2"/>
          <p:cNvSpPr>
            <a:spLocks noGrp="1"/>
          </p:cNvSpPr>
          <p:nvPr>
            <p:ph type="dt" idx="1"/>
          </p:nvPr>
        </p:nvSpPr>
        <p:spPr>
          <a:xfrm>
            <a:off x="4021294" y="0"/>
            <a:ext cx="3076363" cy="470895"/>
          </a:xfrm>
          <a:prstGeom prst="rect">
            <a:avLst/>
          </a:prstGeom>
        </p:spPr>
        <p:txBody>
          <a:bodyPr vert="horz" lIns="94192" tIns="47096" rIns="94192" bIns="47096" rtlCol="0"/>
          <a:lstStyle>
            <a:lvl1pPr algn="r">
              <a:defRPr sz="1200"/>
            </a:lvl1pPr>
          </a:lstStyle>
          <a:p>
            <a:fld id="{DAD671BD-612B-4A71-B467-65A6F1DC13B5}" type="datetimeFigureOut">
              <a:rPr lang="x-none" smtClean="0"/>
              <a:t>8/28/2023</a:t>
            </a:fld>
            <a:endParaRPr lang="x-none"/>
          </a:p>
        </p:txBody>
      </p:sp>
      <p:sp>
        <p:nvSpPr>
          <p:cNvPr id="4" name="Slide Image Placeholder 3"/>
          <p:cNvSpPr>
            <a:spLocks noGrp="1" noRot="1" noChangeAspect="1"/>
          </p:cNvSpPr>
          <p:nvPr>
            <p:ph type="sldImg" idx="2"/>
          </p:nvPr>
        </p:nvSpPr>
        <p:spPr>
          <a:xfrm>
            <a:off x="735013" y="1173163"/>
            <a:ext cx="5629275" cy="3167062"/>
          </a:xfrm>
          <a:prstGeom prst="rect">
            <a:avLst/>
          </a:prstGeom>
          <a:noFill/>
          <a:ln w="12700">
            <a:solidFill>
              <a:prstClr val="black"/>
            </a:solidFill>
          </a:ln>
        </p:spPr>
        <p:txBody>
          <a:bodyPr vert="horz" lIns="94192" tIns="47096" rIns="94192" bIns="47096" rtlCol="0" anchor="ctr"/>
          <a:lstStyle/>
          <a:p>
            <a:endParaRPr lang="x-none"/>
          </a:p>
        </p:txBody>
      </p:sp>
      <p:sp>
        <p:nvSpPr>
          <p:cNvPr id="5" name="Notes Placeholder 4"/>
          <p:cNvSpPr>
            <a:spLocks noGrp="1"/>
          </p:cNvSpPr>
          <p:nvPr>
            <p:ph type="body" sz="quarter" idx="3"/>
          </p:nvPr>
        </p:nvSpPr>
        <p:spPr>
          <a:xfrm>
            <a:off x="709930" y="4516676"/>
            <a:ext cx="5679440" cy="3695462"/>
          </a:xfrm>
          <a:prstGeom prst="rect">
            <a:avLst/>
          </a:prstGeom>
        </p:spPr>
        <p:txBody>
          <a:bodyPr vert="horz" lIns="94192" tIns="47096" rIns="94192" bIns="4709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914407"/>
            <a:ext cx="3076363" cy="470894"/>
          </a:xfrm>
          <a:prstGeom prst="rect">
            <a:avLst/>
          </a:prstGeom>
        </p:spPr>
        <p:txBody>
          <a:bodyPr vert="horz" lIns="94192" tIns="47096" rIns="94192" bIns="47096" rtlCol="0" anchor="b"/>
          <a:lstStyle>
            <a:lvl1pPr algn="l">
              <a:defRPr sz="1200"/>
            </a:lvl1pPr>
          </a:lstStyle>
          <a:p>
            <a:endParaRPr lang="x-none"/>
          </a:p>
        </p:txBody>
      </p:sp>
      <p:sp>
        <p:nvSpPr>
          <p:cNvPr id="7" name="Slide Number Placeholder 6"/>
          <p:cNvSpPr>
            <a:spLocks noGrp="1"/>
          </p:cNvSpPr>
          <p:nvPr>
            <p:ph type="sldNum" sz="quarter" idx="5"/>
          </p:nvPr>
        </p:nvSpPr>
        <p:spPr>
          <a:xfrm>
            <a:off x="4021294" y="8914407"/>
            <a:ext cx="3076363" cy="470894"/>
          </a:xfrm>
          <a:prstGeom prst="rect">
            <a:avLst/>
          </a:prstGeom>
        </p:spPr>
        <p:txBody>
          <a:bodyPr vert="horz" lIns="94192" tIns="47096" rIns="94192" bIns="47096" rtlCol="0" anchor="b"/>
          <a:lstStyle>
            <a:lvl1pPr algn="r">
              <a:defRPr sz="1200"/>
            </a:lvl1pPr>
          </a:lstStyle>
          <a:p>
            <a:fld id="{FD040570-C7CE-44D7-BF8E-E409C6A59578}" type="slidenum">
              <a:rPr lang="x-none" smtClean="0"/>
              <a:t>‹#›</a:t>
            </a:fld>
            <a:endParaRPr lang="x-none"/>
          </a:p>
        </p:txBody>
      </p:sp>
    </p:spTree>
    <p:extLst>
      <p:ext uri="{BB962C8B-B14F-4D97-AF65-F5344CB8AC3E}">
        <p14:creationId xmlns:p14="http://schemas.microsoft.com/office/powerpoint/2010/main" val="472602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kidsinthehouse.com/adoption/types/transracial/adoption-through-foster-care"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FD040570-C7CE-44D7-BF8E-E409C6A59578}" type="slidenum">
              <a:rPr lang="x-none" smtClean="0"/>
              <a:t>1</a:t>
            </a:fld>
            <a:endParaRPr lang="x-none"/>
          </a:p>
        </p:txBody>
      </p:sp>
    </p:spTree>
    <p:extLst>
      <p:ext uri="{BB962C8B-B14F-4D97-AF65-F5344CB8AC3E}">
        <p14:creationId xmlns:p14="http://schemas.microsoft.com/office/powerpoint/2010/main" val="617634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INTRODUCTION:</a:t>
            </a:r>
          </a:p>
          <a:p>
            <a:pPr defTabSz="941923">
              <a:defRPr/>
            </a:pPr>
            <a:r>
              <a:rPr lang="en-US" dirty="0"/>
              <a:t>In Erickson’s Stages of Development,  adolescence is a time of exploring and establishing identity.  The experience of having been adopted can complicated this stage. Teens who were adopted need to integrate all of the experiences of their life and often multiple differing messages into a cohesive puzzle that makes sense to them.   Teens who were adopted have two, and sometimes multiple, sets of parents as reference.  They may have had multiple placements in foster care, group homes, or treatment programs, all of which have influenced their sense of self and sent different messages about norms and values.  They may or may not have a relationship or connections with their birth parents or other relatives.</a:t>
            </a:r>
          </a:p>
          <a:p>
            <a:endParaRPr lang="en-US" b="1" dirty="0"/>
          </a:p>
          <a:p>
            <a:r>
              <a:rPr lang="en-US" b="1" dirty="0"/>
              <a:t>Chat Box Activity</a:t>
            </a:r>
          </a:p>
          <a:p>
            <a:r>
              <a:rPr lang="en-US" dirty="0"/>
              <a:t>Ask participants to answer the following question:</a:t>
            </a:r>
          </a:p>
          <a:p>
            <a:r>
              <a:rPr lang="en-US" dirty="0"/>
              <a:t>Who or what did you want to be when you were in your teens?   WRITE IN THE CHAT BOX</a:t>
            </a:r>
          </a:p>
          <a:p>
            <a:endParaRPr lang="en-US" dirty="0"/>
          </a:p>
          <a:p>
            <a:r>
              <a:rPr lang="en-US" b="1" dirty="0"/>
              <a:t>DISCUSSION POINTS:</a:t>
            </a:r>
            <a:endParaRPr lang="en-US" dirty="0"/>
          </a:p>
          <a:p>
            <a:pPr marL="176611" indent="-176611">
              <a:buFont typeface="Arial" panose="020B0604020202020204" pitchFamily="34" charset="0"/>
              <a:buChar char="•"/>
            </a:pPr>
            <a:r>
              <a:rPr lang="en-US" dirty="0"/>
              <a:t>Probably, you are different than you were at 14.  You tried on identities and experimented with identities different than your own to see what fit. Although children and adults are continually working on identity throughout their lives, from the developmental perspective, the main focus of adolescence is </a:t>
            </a:r>
            <a:r>
              <a:rPr lang="en-US" b="1" dirty="0"/>
              <a:t>identity exploration and formation. </a:t>
            </a:r>
            <a:r>
              <a:rPr lang="en-US" dirty="0"/>
              <a:t> So for adopted teens,  the questions of </a:t>
            </a:r>
            <a:r>
              <a:rPr lang="en-US" i="1" dirty="0"/>
              <a:t>What Happened to Me</a:t>
            </a:r>
            <a:r>
              <a:rPr lang="en-US" dirty="0"/>
              <a:t>?  And </a:t>
            </a:r>
            <a:r>
              <a:rPr lang="en-US" i="1" dirty="0"/>
              <a:t>Who Am I</a:t>
            </a:r>
            <a:r>
              <a:rPr lang="en-US" dirty="0"/>
              <a:t>? are especially important during the teen years and for adopted teens, may be a difficult time as they seek these answers.</a:t>
            </a:r>
          </a:p>
          <a:p>
            <a:pPr marL="176611" indent="-176611">
              <a:buFont typeface="Arial" panose="020B0604020202020204" pitchFamily="34" charset="0"/>
              <a:buChar char="•"/>
            </a:pPr>
            <a:endParaRPr lang="en-US" dirty="0"/>
          </a:p>
          <a:p>
            <a:pPr marL="176611" indent="-176611">
              <a:buFont typeface="Arial" panose="020B0604020202020204" pitchFamily="34" charset="0"/>
              <a:buChar char="•"/>
            </a:pPr>
            <a:r>
              <a:rPr lang="en-US" dirty="0"/>
              <a:t>This identity exploration can be scary for parents as their teens “try on” different music, clothes, hair styles, friends, habits, etc. and teens can be sensitive to any judgement, real or perceived, from their parents.  Parents can be curious and explore with their teen what they like/dislike about things they are trying on to encourage that communication and continue to send a message of love and acceptance.  </a:t>
            </a:r>
          </a:p>
          <a:p>
            <a:pPr marL="176611" indent="-176611">
              <a:buFont typeface="Arial" panose="020B0604020202020204" pitchFamily="34" charset="0"/>
              <a:buChar char="•"/>
            </a:pPr>
            <a:endParaRPr lang="en-US" dirty="0"/>
          </a:p>
          <a:p>
            <a:pPr marL="176611" indent="-176611">
              <a:buFont typeface="Arial" panose="020B0604020202020204" pitchFamily="34" charset="0"/>
              <a:buChar char="•"/>
            </a:pPr>
            <a:r>
              <a:rPr lang="en-US" dirty="0"/>
              <a:t>This is often the time for adopted youth when searching for birth parents or other relatives comes to the forefront as they are seeking to understand and connect with where and who they came from.  Adoptive parents have a powerful opportunity to connect, support, and bond with their teen by joining with them in their exploration about birth family.  By engaging in the process with them, the youth do not have to go through a sometimes emotionally challenging process alone, and the adoptive parents can be proactive in making sure any contact that does occur is safe for the youth.  The youth are also able to feel secure knowing that it is okay to love both their adoptive parents as well as their birth family.</a:t>
            </a:r>
          </a:p>
          <a:p>
            <a:endParaRPr lang="en-US" b="1" dirty="0"/>
          </a:p>
          <a:p>
            <a:pPr marL="176611" indent="-176611">
              <a:buFont typeface="Arial" panose="020B0604020202020204" pitchFamily="34" charset="0"/>
              <a:buChar char="•"/>
            </a:pPr>
            <a:r>
              <a:rPr lang="en-US" dirty="0"/>
              <a:t>An important concept to work toward is to remember that children and youth do best when they have a coherent narrative or adoption story.  For some of our children and youth, this story is complicated because there are many missing pieces. </a:t>
            </a:r>
          </a:p>
          <a:p>
            <a:endParaRPr lang="x-none" dirty="0"/>
          </a:p>
        </p:txBody>
      </p:sp>
      <p:sp>
        <p:nvSpPr>
          <p:cNvPr id="4" name="Slide Number Placeholder 3"/>
          <p:cNvSpPr>
            <a:spLocks noGrp="1"/>
          </p:cNvSpPr>
          <p:nvPr>
            <p:ph type="sldNum" sz="quarter" idx="5"/>
          </p:nvPr>
        </p:nvSpPr>
        <p:spPr/>
        <p:txBody>
          <a:bodyPr/>
          <a:lstStyle/>
          <a:p>
            <a:fld id="{FD040570-C7CE-44D7-BF8E-E409C6A59578}" type="slidenum">
              <a:rPr lang="x-none" smtClean="0"/>
              <a:t>10</a:t>
            </a:fld>
            <a:endParaRPr lang="x-none"/>
          </a:p>
        </p:txBody>
      </p:sp>
    </p:spTree>
    <p:extLst>
      <p:ext uri="{BB962C8B-B14F-4D97-AF65-F5344CB8AC3E}">
        <p14:creationId xmlns:p14="http://schemas.microsoft.com/office/powerpoint/2010/main" val="1045303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 POINTS:</a:t>
            </a:r>
          </a:p>
          <a:p>
            <a:pPr lvl="0"/>
            <a:r>
              <a:rPr lang="en-US" dirty="0"/>
              <a:t>Multiple moves have interrupted their developmental stage each time and has resulted in a lack of continuity in relationships.  Each family has different values and expectations and can make things confusing for a child to figure out who they are.  It is hard, if not impossible, to have a solid sense of self without a clear coherent picture of the past and the important people and events in your life.  </a:t>
            </a:r>
          </a:p>
          <a:p>
            <a:r>
              <a:rPr lang="en-US" dirty="0"/>
              <a:t> </a:t>
            </a:r>
          </a:p>
          <a:p>
            <a:pPr lvl="0"/>
            <a:r>
              <a:rPr lang="en-US" dirty="0"/>
              <a:t>For many of our kids, their history looks like this, huge pieces of their story are missing. Our job is to fill in the missing pieces to create a complete picture. If there are missing pieces, the child’s imagination will fill in the blanks with what makes sense to him/her.  </a:t>
            </a:r>
          </a:p>
          <a:p>
            <a:r>
              <a:rPr lang="en-US" dirty="0"/>
              <a:t> </a:t>
            </a:r>
          </a:p>
          <a:p>
            <a:pPr lvl="0"/>
            <a:r>
              <a:rPr lang="en-US" dirty="0"/>
              <a:t>We should not “sanitize” or hide the ugly hard pieces of their story.  The goal is to provide truthful information in an age appropriate manner.  Our jobs is to fill in the pieces, it is the child’s work to figure out how they feel about the events of their lives and the people in it. </a:t>
            </a:r>
          </a:p>
          <a:p>
            <a:r>
              <a:rPr lang="en-US" dirty="0"/>
              <a:t> </a:t>
            </a:r>
          </a:p>
          <a:p>
            <a:pPr lvl="0"/>
            <a:r>
              <a:rPr lang="en-US" dirty="0"/>
              <a:t>Additional barriers also impact on the development of identity, causing the child or youth to come to terms with the experience in relation to one’s own sense of self. Many of our kids are in survival mode so they don’t stop to consider who they are, they are focused on how they are going to survive.</a:t>
            </a:r>
          </a:p>
          <a:p>
            <a:r>
              <a:rPr lang="en-US" dirty="0"/>
              <a:t> </a:t>
            </a:r>
          </a:p>
          <a:p>
            <a:pPr lvl="0"/>
            <a:r>
              <a:rPr lang="en-US" dirty="0"/>
              <a:t>Your role as an adoptive parent?  Help your child or youth develop over time a coherent narrative of “what happened to me” that includes talking about losses, allowing grief, building a solid identity, and developing relationships that are built on trust and attachment.  </a:t>
            </a:r>
          </a:p>
          <a:p>
            <a:endParaRPr lang="x-none" dirty="0"/>
          </a:p>
        </p:txBody>
      </p:sp>
      <p:sp>
        <p:nvSpPr>
          <p:cNvPr id="4" name="Slide Number Placeholder 3"/>
          <p:cNvSpPr>
            <a:spLocks noGrp="1"/>
          </p:cNvSpPr>
          <p:nvPr>
            <p:ph type="sldNum" sz="quarter" idx="5"/>
          </p:nvPr>
        </p:nvSpPr>
        <p:spPr/>
        <p:txBody>
          <a:bodyPr/>
          <a:lstStyle/>
          <a:p>
            <a:fld id="{FD040570-C7CE-44D7-BF8E-E409C6A59578}" type="slidenum">
              <a:rPr lang="x-none" smtClean="0"/>
              <a:t>11</a:t>
            </a:fld>
            <a:endParaRPr lang="x-none"/>
          </a:p>
        </p:txBody>
      </p:sp>
    </p:spTree>
    <p:extLst>
      <p:ext uri="{BB962C8B-B14F-4D97-AF65-F5344CB8AC3E}">
        <p14:creationId xmlns:p14="http://schemas.microsoft.com/office/powerpoint/2010/main" val="2834440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040570-C7CE-44D7-BF8E-E409C6A59578}" type="slidenum">
              <a:rPr lang="x-none" smtClean="0"/>
              <a:t>12</a:t>
            </a:fld>
            <a:endParaRPr lang="x-none"/>
          </a:p>
        </p:txBody>
      </p:sp>
    </p:spTree>
    <p:extLst>
      <p:ext uri="{BB962C8B-B14F-4D97-AF65-F5344CB8AC3E}">
        <p14:creationId xmlns:p14="http://schemas.microsoft.com/office/powerpoint/2010/main" val="1301195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Getting your child’s information and background is key to this step.  Those missing pieces might be in different places.  As you move toward adoption, consider these sources to find out the extent of your child’s story.</a:t>
            </a:r>
          </a:p>
          <a:p>
            <a:r>
              <a:rPr lang="en-US" dirty="0"/>
              <a:t> </a:t>
            </a:r>
          </a:p>
          <a:p>
            <a:pPr marL="176611" indent="-176611">
              <a:buFont typeface="Arial" panose="020B0604020202020204" pitchFamily="34" charset="0"/>
              <a:buChar char="•"/>
            </a:pPr>
            <a:r>
              <a:rPr lang="en-US" dirty="0"/>
              <a:t>Disclosure Meetings—ask for these as you move toward finalization.  This is a meeting where the caseworker will share parts of the file with you including the medical history and the case history of the child</a:t>
            </a:r>
          </a:p>
          <a:p>
            <a:pPr marL="176611" indent="-176611">
              <a:buFont typeface="Arial" panose="020B0604020202020204" pitchFamily="34" charset="0"/>
              <a:buChar char="•"/>
            </a:pPr>
            <a:r>
              <a:rPr lang="en-US" dirty="0"/>
              <a:t>Caseworker</a:t>
            </a:r>
          </a:p>
          <a:p>
            <a:pPr marL="176611" indent="-176611">
              <a:buFont typeface="Arial" panose="020B0604020202020204" pitchFamily="34" charset="0"/>
              <a:buChar char="•"/>
            </a:pPr>
            <a:r>
              <a:rPr lang="en-US" dirty="0"/>
              <a:t>Guardian ad Litem (often with the case the longest. Also must give permission for release of mental health records)</a:t>
            </a:r>
          </a:p>
          <a:p>
            <a:pPr marL="176611" indent="-176611">
              <a:buFont typeface="Arial" panose="020B0604020202020204" pitchFamily="34" charset="0"/>
              <a:buChar char="•"/>
            </a:pPr>
            <a:r>
              <a:rPr lang="en-US" dirty="0"/>
              <a:t>Client History Profile (This is a printed history of medical appointments paid for by Medicaid.) </a:t>
            </a:r>
          </a:p>
          <a:p>
            <a:pPr marL="176611" indent="-176611">
              <a:buFont typeface="Arial" panose="020B0604020202020204" pitchFamily="34" charset="0"/>
              <a:buChar char="•"/>
            </a:pPr>
            <a:r>
              <a:rPr lang="en-US" dirty="0"/>
              <a:t>Former Foster Parents</a:t>
            </a:r>
          </a:p>
          <a:p>
            <a:pPr marL="176611" indent="-176611">
              <a:buFont typeface="Arial" panose="020B0604020202020204" pitchFamily="34" charset="0"/>
              <a:buChar char="•"/>
            </a:pPr>
            <a:r>
              <a:rPr lang="en-US" dirty="0"/>
              <a:t>Current and Past Service Providers</a:t>
            </a:r>
          </a:p>
          <a:p>
            <a:r>
              <a:rPr lang="en-US" dirty="0"/>
              <a:t> </a:t>
            </a:r>
          </a:p>
          <a:p>
            <a:r>
              <a:rPr lang="en-US" dirty="0"/>
              <a:t>As you move toward adoption, contact ACRF for the Adoption and Disclosure Guide we developed to help families get the information they need.</a:t>
            </a:r>
          </a:p>
          <a:p>
            <a:endParaRPr lang="x-none" dirty="0"/>
          </a:p>
        </p:txBody>
      </p:sp>
      <p:sp>
        <p:nvSpPr>
          <p:cNvPr id="4" name="Slide Number Placeholder 3"/>
          <p:cNvSpPr>
            <a:spLocks noGrp="1"/>
          </p:cNvSpPr>
          <p:nvPr>
            <p:ph type="sldNum" sz="quarter" idx="5"/>
          </p:nvPr>
        </p:nvSpPr>
        <p:spPr/>
        <p:txBody>
          <a:bodyPr/>
          <a:lstStyle/>
          <a:p>
            <a:fld id="{FD040570-C7CE-44D7-BF8E-E409C6A59578}" type="slidenum">
              <a:rPr lang="x-none" smtClean="0"/>
              <a:t>13</a:t>
            </a:fld>
            <a:endParaRPr lang="x-none"/>
          </a:p>
        </p:txBody>
      </p:sp>
    </p:spTree>
    <p:extLst>
      <p:ext uri="{BB962C8B-B14F-4D97-AF65-F5344CB8AC3E}">
        <p14:creationId xmlns:p14="http://schemas.microsoft.com/office/powerpoint/2010/main" val="21202709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Refer to HANDOUT 4-2:   Adoption Resources for Parents</a:t>
            </a:r>
            <a:endParaRPr lang="en-US" dirty="0"/>
          </a:p>
          <a:p>
            <a:r>
              <a:rPr lang="en-US" dirty="0"/>
              <a:t> </a:t>
            </a:r>
          </a:p>
          <a:p>
            <a:r>
              <a:rPr lang="en-US" dirty="0"/>
              <a:t>Filling in the missing pieces is getting the information about the child’s story. But kids need help to understand how they feel about their adoption story.  There are terrific resources available to help explain adoption and talk about the feelings associated with adoption.  Many of the book selections on the slide are available through the lending library of ACRF.</a:t>
            </a:r>
            <a:endParaRPr lang="x-none" dirty="0"/>
          </a:p>
        </p:txBody>
      </p:sp>
      <p:sp>
        <p:nvSpPr>
          <p:cNvPr id="4" name="Slide Number Placeholder 3"/>
          <p:cNvSpPr>
            <a:spLocks noGrp="1"/>
          </p:cNvSpPr>
          <p:nvPr>
            <p:ph type="sldNum" sz="quarter" idx="5"/>
          </p:nvPr>
        </p:nvSpPr>
        <p:spPr/>
        <p:txBody>
          <a:bodyPr/>
          <a:lstStyle/>
          <a:p>
            <a:fld id="{FD040570-C7CE-44D7-BF8E-E409C6A59578}" type="slidenum">
              <a:rPr lang="x-none" smtClean="0"/>
              <a:t>14</a:t>
            </a:fld>
            <a:endParaRPr lang="x-none"/>
          </a:p>
        </p:txBody>
      </p:sp>
    </p:spTree>
    <p:extLst>
      <p:ext uri="{BB962C8B-B14F-4D97-AF65-F5344CB8AC3E}">
        <p14:creationId xmlns:p14="http://schemas.microsoft.com/office/powerpoint/2010/main" val="223442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question is “Does my voice matter?  Will anyone ever listen to me?  Do I have any control over what happens to me?  Is it safe to have preferences, or try things?  If I mess up, what will happen to me?  Will someone help me be successful?”</a:t>
            </a:r>
          </a:p>
          <a:p>
            <a:r>
              <a:rPr lang="en-US" dirty="0"/>
              <a:t> </a:t>
            </a:r>
          </a:p>
          <a:p>
            <a:r>
              <a:rPr lang="en-US" dirty="0"/>
              <a:t>If you recall our Erikson’s Stages of Development, Mastery and Control is a development task that coincides with early childhood.   In healthy development, this is the stage we begin to understand that we can impact the world, that we can try and fail, and someone will support us and help us pick ourselves up and try it again.  Our identity includes the impact we feel we have on the world.  Because youth who experienced adoption also experience various kinds of loss and moves that they have no choice in, they may not feel a strong sense of control over their lives.  This experience complicates their development in this area.  Poorly nurtured and traumatized children learn that their wills are violated, and their wishes don’t matter.  Like a “ball in a pinball machine” they feel powerless to control the direction of their lives and protect themselves.   </a:t>
            </a:r>
          </a:p>
          <a:p>
            <a:r>
              <a:rPr lang="en-US" dirty="0"/>
              <a:t> </a:t>
            </a:r>
          </a:p>
          <a:p>
            <a:r>
              <a:rPr lang="en-US" dirty="0"/>
              <a:t>READ THIS QUOTE FROM THE MOVIE REMOVED.  “Removed” is a movie that is easily found on the Internet that tells the story of a young girl placed in foster care away from her only sibling and who has moved several times in the process. At one point in the film she says,  </a:t>
            </a:r>
          </a:p>
          <a:p>
            <a:r>
              <a:rPr lang="en-US" i="1" dirty="0"/>
              <a:t>“I know I’m helpless, dependent, and desperate. But what happens when those you need the most threaten your very existence? I have heard plenty of promises, and they all sound the same.  But push hard enough and sooner or later they all prove to be empty.”</a:t>
            </a:r>
            <a:endParaRPr lang="en-US" dirty="0"/>
          </a:p>
          <a:p>
            <a:r>
              <a:rPr lang="en-US" dirty="0"/>
              <a:t> </a:t>
            </a:r>
          </a:p>
          <a:p>
            <a:r>
              <a:rPr lang="en-US" dirty="0"/>
              <a:t>These words illustrate of how children and youth feel like their voice is not being heard and that they have no control in the world.</a:t>
            </a:r>
          </a:p>
          <a:p>
            <a:endParaRPr lang="en-US" dirty="0"/>
          </a:p>
          <a:p>
            <a:pPr lvl="0"/>
            <a:r>
              <a:rPr lang="en-US" dirty="0"/>
              <a:t>When any person has lost control or in a chaotic environment, we seek out “something” to grab onto to give us the sense of control.  I must be “in charge of something.”  Kids will fight for control over everything,  especially food/eating issues,  or bathroom issues, or sleep issues,  because those are a few of the thing's kids have control over. So, what is seen as a behavior problem may actually be an expression of needing to feel in control of something in their lives.</a:t>
            </a:r>
            <a:endParaRPr lang="x-none" dirty="0"/>
          </a:p>
        </p:txBody>
      </p:sp>
      <p:sp>
        <p:nvSpPr>
          <p:cNvPr id="4" name="Slide Number Placeholder 3"/>
          <p:cNvSpPr>
            <a:spLocks noGrp="1"/>
          </p:cNvSpPr>
          <p:nvPr>
            <p:ph type="sldNum" sz="quarter" idx="5"/>
          </p:nvPr>
        </p:nvSpPr>
        <p:spPr/>
        <p:txBody>
          <a:bodyPr/>
          <a:lstStyle/>
          <a:p>
            <a:fld id="{FD040570-C7CE-44D7-BF8E-E409C6A59578}" type="slidenum">
              <a:rPr lang="x-none" smtClean="0"/>
              <a:t>15</a:t>
            </a:fld>
            <a:endParaRPr lang="x-none"/>
          </a:p>
        </p:txBody>
      </p:sp>
    </p:spTree>
    <p:extLst>
      <p:ext uri="{BB962C8B-B14F-4D97-AF65-F5344CB8AC3E}">
        <p14:creationId xmlns:p14="http://schemas.microsoft.com/office/powerpoint/2010/main" val="367819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does a child usually develop mastery/control? They start gaining mastery over several stages of development.</a:t>
            </a:r>
          </a:p>
          <a:p>
            <a:endParaRPr lang="en-US" dirty="0"/>
          </a:p>
          <a:p>
            <a:r>
              <a:rPr lang="en-US" dirty="0"/>
              <a:t>We are going to do an activity next to discuss ways that mastery and control is developed.</a:t>
            </a:r>
          </a:p>
          <a:p>
            <a:endParaRPr lang="x-none" dirty="0"/>
          </a:p>
        </p:txBody>
      </p:sp>
      <p:sp>
        <p:nvSpPr>
          <p:cNvPr id="4" name="Slide Number Placeholder 3"/>
          <p:cNvSpPr>
            <a:spLocks noGrp="1"/>
          </p:cNvSpPr>
          <p:nvPr>
            <p:ph type="sldNum" sz="quarter" idx="5"/>
          </p:nvPr>
        </p:nvSpPr>
        <p:spPr/>
        <p:txBody>
          <a:bodyPr/>
          <a:lstStyle/>
          <a:p>
            <a:fld id="{FD040570-C7CE-44D7-BF8E-E409C6A59578}" type="slidenum">
              <a:rPr lang="x-none" smtClean="0"/>
              <a:t>16</a:t>
            </a:fld>
            <a:endParaRPr lang="x-none"/>
          </a:p>
        </p:txBody>
      </p:sp>
    </p:spTree>
    <p:extLst>
      <p:ext uri="{BB962C8B-B14F-4D97-AF65-F5344CB8AC3E}">
        <p14:creationId xmlns:p14="http://schemas.microsoft.com/office/powerpoint/2010/main" val="31958190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CHAT BOX ACTIVITY:   </a:t>
            </a:r>
            <a:r>
              <a:rPr lang="en-US" dirty="0"/>
              <a:t>Ask the group to give some examples of children and youth demonstrating mastery and control for each age group (Infancy,  Toddlers/Preschooler,  Grade School,  Adolescence)</a:t>
            </a:r>
          </a:p>
          <a:p>
            <a:endParaRPr lang="en-US" dirty="0"/>
          </a:p>
          <a:p>
            <a:r>
              <a:rPr lang="en-US" dirty="0"/>
              <a:t>Common mastery might be</a:t>
            </a:r>
          </a:p>
          <a:p>
            <a:pPr marL="176611" indent="-176611">
              <a:buFont typeface="Arial" panose="020B0604020202020204" pitchFamily="34" charset="0"/>
              <a:buChar char="•"/>
            </a:pPr>
            <a:r>
              <a:rPr lang="en-US" dirty="0"/>
              <a:t>Infants:  sleep through the night, communicate to a caregiver, rollover, sit up,  begin to vocalize, mimic facial expressions,  point</a:t>
            </a:r>
          </a:p>
          <a:p>
            <a:pPr marL="176611" indent="-176611">
              <a:buFont typeface="Arial" panose="020B0604020202020204" pitchFamily="34" charset="0"/>
              <a:buChar char="•"/>
            </a:pPr>
            <a:r>
              <a:rPr lang="en-US" dirty="0"/>
              <a:t>Toddler/Preschooler:  toilet training, learn to feed self, begin to express preferences, master strong emotions,  learn to play,  learn to play with others,  beginning fine motor and mastery of drawing and coloring</a:t>
            </a:r>
          </a:p>
          <a:p>
            <a:pPr marL="176611" indent="-176611">
              <a:buFont typeface="Arial" panose="020B0604020202020204" pitchFamily="34" charset="0"/>
              <a:buChar char="•"/>
            </a:pPr>
            <a:r>
              <a:rPr lang="en-US" dirty="0"/>
              <a:t>Grade School:  Mastering gross motor skills through group activities and team sport,  building and experiencing friendships, learning what is interesting to them,  mastering reading, math, and problem solving, </a:t>
            </a:r>
          </a:p>
          <a:p>
            <a:pPr marL="176611" indent="-176611">
              <a:buFont typeface="Arial" panose="020B0604020202020204" pitchFamily="34" charset="0"/>
              <a:buChar char="•"/>
            </a:pPr>
            <a:r>
              <a:rPr lang="en-US" dirty="0"/>
              <a:t>Adolescence:   Beginning to master separation from family,  peer relationships,  friendships,  mastering experiences in intimate relationships, mastering topics of interest at school, learning to drive,</a:t>
            </a:r>
          </a:p>
          <a:p>
            <a:endParaRPr lang="en-US" dirty="0"/>
          </a:p>
          <a:p>
            <a:r>
              <a:rPr lang="en-US" dirty="0"/>
              <a:t>MAIN POINTS:</a:t>
            </a:r>
          </a:p>
          <a:p>
            <a:r>
              <a:rPr lang="en-US" dirty="0"/>
              <a:t>Each of these points of mastery also depend on mastery of the previous stage. </a:t>
            </a:r>
          </a:p>
          <a:p>
            <a:pPr marL="176611" indent="-176611">
              <a:buFont typeface="Arial" panose="020B0604020202020204" pitchFamily="34" charset="0"/>
              <a:buChar char="•"/>
            </a:pPr>
            <a:r>
              <a:rPr lang="en-US" dirty="0"/>
              <a:t>A toddler must feel safe in a family to investigate and master (control) their environment.   “Me do it!”   This is beginning of competence.  “I can do it myself” and “I don’t need your help,” is a common refrain. </a:t>
            </a:r>
          </a:p>
          <a:p>
            <a:pPr marL="176611" indent="-176611">
              <a:buFont typeface="Arial" panose="020B0604020202020204" pitchFamily="34" charset="0"/>
              <a:buChar char="•"/>
            </a:pPr>
            <a:r>
              <a:rPr lang="en-US" dirty="0"/>
              <a:t>Young children perform, and look back for the pride/ applause from their family.  “Watch me, watch me, you need to cheer for me!”  This normally develops in a trusting and safe relationship with parents.   Children can feel free to explore only when they ‘trust” they will be safe and someone is looking out for their safety. The child has a secure base from which to explore and master his /her world. </a:t>
            </a:r>
          </a:p>
          <a:p>
            <a:pPr marL="176611" indent="-176611">
              <a:buFont typeface="Arial" panose="020B0604020202020204" pitchFamily="34" charset="0"/>
              <a:buChar char="•"/>
            </a:pPr>
            <a:r>
              <a:rPr lang="en-US" dirty="0"/>
              <a:t>Within boundaries, as the child gets older, they get more freedom to develop mastery and more practice with control.  Such as, staying alone in the house, walking through the neighborhood, driving, etc. </a:t>
            </a:r>
          </a:p>
          <a:p>
            <a:pPr marL="176611" indent="-176611">
              <a:buFont typeface="Arial" panose="020B0604020202020204" pitchFamily="34" charset="0"/>
              <a:buChar char="•"/>
            </a:pPr>
            <a:r>
              <a:rPr lang="en-US" dirty="0"/>
              <a:t>Parenting through the teen years is like flying a kite.  You maintain a tension between a youth who wants to fly free and explore beyond the boundaries, against the parent who is trying to harness and guide them to keep them from crashing.   For youth who have experienced early trauma and loss, they often have been loose with too much freedom and responsibility for themselves so there can be a lot of tension trying to reign them in. </a:t>
            </a:r>
          </a:p>
          <a:p>
            <a:r>
              <a:rPr lang="en-US" dirty="0"/>
              <a:t> </a:t>
            </a:r>
          </a:p>
          <a:p>
            <a:r>
              <a:rPr lang="en-US" dirty="0"/>
              <a:t>A child from a trauma background needs responsive and attuned parents to help them develop this sense of control over their own lives.   Children and youth’s identity will be enhanced if they can grow in their feeling that their voice matters, that they are valued, and that they can grow and fail, and still be loved and supported. </a:t>
            </a:r>
            <a:endParaRPr lang="en-US" altLang="en-US" dirty="0">
              <a:latin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D040570-C7CE-44D7-BF8E-E409C6A59578}" type="slidenum">
              <a:rPr lang="x-none" smtClean="0"/>
              <a:t>17</a:t>
            </a:fld>
            <a:endParaRPr lang="x-none"/>
          </a:p>
        </p:txBody>
      </p:sp>
    </p:spTree>
    <p:extLst>
      <p:ext uri="{BB962C8B-B14F-4D97-AF65-F5344CB8AC3E}">
        <p14:creationId xmlns:p14="http://schemas.microsoft.com/office/powerpoint/2010/main" val="24712610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923">
              <a:defRPr/>
            </a:pPr>
            <a:r>
              <a:rPr lang="en-US" dirty="0"/>
              <a:t>An important part of identity are the messages we get about our racial and cultural identity.  How is this handled in the adoptive family is especially important if the adoptive parents come from a different culture or race than the child.</a:t>
            </a:r>
          </a:p>
          <a:p>
            <a:endParaRPr lang="x-none" dirty="0"/>
          </a:p>
        </p:txBody>
      </p:sp>
      <p:sp>
        <p:nvSpPr>
          <p:cNvPr id="4" name="Slide Number Placeholder 3"/>
          <p:cNvSpPr>
            <a:spLocks noGrp="1"/>
          </p:cNvSpPr>
          <p:nvPr>
            <p:ph type="sldNum" sz="quarter" idx="5"/>
          </p:nvPr>
        </p:nvSpPr>
        <p:spPr/>
        <p:txBody>
          <a:bodyPr/>
          <a:lstStyle/>
          <a:p>
            <a:fld id="{FD040570-C7CE-44D7-BF8E-E409C6A59578}" type="slidenum">
              <a:rPr lang="x-none" smtClean="0"/>
              <a:t>18</a:t>
            </a:fld>
            <a:endParaRPr lang="x-none"/>
          </a:p>
        </p:txBody>
      </p:sp>
    </p:spTree>
    <p:extLst>
      <p:ext uri="{BB962C8B-B14F-4D97-AF65-F5344CB8AC3E}">
        <p14:creationId xmlns:p14="http://schemas.microsoft.com/office/powerpoint/2010/main" val="37042788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back to introductory activity.  We all have cultural and ethnic identities that are passed down from our families.  You may not have thought about culture, but that is an example.</a:t>
            </a:r>
          </a:p>
          <a:p>
            <a:endParaRPr lang="en-US" dirty="0"/>
          </a:p>
          <a:p>
            <a:r>
              <a:rPr lang="en-US" dirty="0"/>
              <a:t>One of the important roles of families is to teach children the values and expectations of the world that the children live in. These values of who we are and what we believe in this world is influenced by the culture we live in.  Our racial and ethnic identity also influences how we see ourselves in the world and how others see us.</a:t>
            </a:r>
          </a:p>
          <a:p>
            <a:endParaRPr lang="x-none" dirty="0"/>
          </a:p>
        </p:txBody>
      </p:sp>
      <p:sp>
        <p:nvSpPr>
          <p:cNvPr id="4" name="Slide Number Placeholder 3"/>
          <p:cNvSpPr>
            <a:spLocks noGrp="1"/>
          </p:cNvSpPr>
          <p:nvPr>
            <p:ph type="sldNum" sz="quarter" idx="5"/>
          </p:nvPr>
        </p:nvSpPr>
        <p:spPr/>
        <p:txBody>
          <a:bodyPr/>
          <a:lstStyle/>
          <a:p>
            <a:fld id="{FD040570-C7CE-44D7-BF8E-E409C6A59578}" type="slidenum">
              <a:rPr lang="x-none" smtClean="0"/>
              <a:t>19</a:t>
            </a:fld>
            <a:endParaRPr lang="x-none"/>
          </a:p>
        </p:txBody>
      </p:sp>
    </p:spTree>
    <p:extLst>
      <p:ext uri="{BB962C8B-B14F-4D97-AF65-F5344CB8AC3E}">
        <p14:creationId xmlns:p14="http://schemas.microsoft.com/office/powerpoint/2010/main" val="1719688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b="1" dirty="0"/>
              <a:t>In the </a:t>
            </a:r>
            <a:r>
              <a:rPr lang="en-US" b="1" dirty="0" err="1"/>
              <a:t>chatbox</a:t>
            </a:r>
            <a:r>
              <a:rPr lang="en-US" b="1" dirty="0"/>
              <a:t>: </a:t>
            </a:r>
            <a:r>
              <a:rPr lang="en-US" b="0" dirty="0"/>
              <a:t>Please enter in the examples that you created for synonyms of explaining physical abuse, sexual abuse, neglect, domestic violence and drug addition.</a:t>
            </a:r>
          </a:p>
          <a:p>
            <a:endParaRPr lang="x-none" dirty="0"/>
          </a:p>
        </p:txBody>
      </p:sp>
      <p:sp>
        <p:nvSpPr>
          <p:cNvPr id="4" name="Slide Number Placeholder 3"/>
          <p:cNvSpPr>
            <a:spLocks noGrp="1"/>
          </p:cNvSpPr>
          <p:nvPr>
            <p:ph type="sldNum" sz="quarter" idx="5"/>
          </p:nvPr>
        </p:nvSpPr>
        <p:spPr/>
        <p:txBody>
          <a:bodyPr/>
          <a:lstStyle/>
          <a:p>
            <a:fld id="{FD040570-C7CE-44D7-BF8E-E409C6A59578}" type="slidenum">
              <a:rPr lang="x-none" smtClean="0"/>
              <a:t>2</a:t>
            </a:fld>
            <a:endParaRPr lang="x-none"/>
          </a:p>
        </p:txBody>
      </p:sp>
    </p:spTree>
    <p:extLst>
      <p:ext uri="{BB962C8B-B14F-4D97-AF65-F5344CB8AC3E}">
        <p14:creationId xmlns:p14="http://schemas.microsoft.com/office/powerpoint/2010/main" val="20554787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dirty="0">
                <a:solidFill>
                  <a:schemeClr val="tx1"/>
                </a:solidFill>
                <a:effectLst/>
                <a:highlight>
                  <a:srgbClr val="FFFF00"/>
                </a:highlight>
                <a:latin typeface="+mn-lt"/>
                <a:ea typeface="+mn-ea"/>
                <a:cs typeface="+mn-cs"/>
              </a:rPr>
              <a:t>Race</a:t>
            </a:r>
            <a:r>
              <a:rPr lang="en-US" sz="1200" b="0" i="0" kern="1200" dirty="0">
                <a:solidFill>
                  <a:schemeClr val="tx1"/>
                </a:solidFill>
                <a:effectLst/>
                <a:highlight>
                  <a:srgbClr val="FFFF00"/>
                </a:highlight>
                <a:latin typeface="+mn-lt"/>
                <a:ea typeface="+mn-ea"/>
                <a:cs typeface="+mn-cs"/>
              </a:rPr>
              <a:t> is determined by heredity and refers to a system of classification of humans based on physical characteristics.  We sometimes refer to it as a “color” such as white, black, or yellow, but those are very inaccurate labels. Many more people these days are identifying themselves as multi-racial. Even people of the same skin color can have a wide variety of values, characteristics and experiences</a:t>
            </a:r>
            <a:r>
              <a:rPr lang="en-US" sz="1200" b="0" i="0" kern="1200">
                <a:solidFill>
                  <a:schemeClr val="tx1"/>
                </a:solidFill>
                <a:effectLst/>
                <a:highlight>
                  <a:srgbClr val="FFFF00"/>
                </a:highlight>
                <a:latin typeface="+mn-lt"/>
                <a:ea typeface="+mn-ea"/>
                <a:cs typeface="+mn-cs"/>
              </a:rPr>
              <a:t>. </a:t>
            </a:r>
            <a:endParaRPr lang="en-US" i="1" dirty="0">
              <a:highlight>
                <a:srgbClr val="FFFF00"/>
              </a:highlight>
            </a:endParaRPr>
          </a:p>
          <a:p>
            <a:endParaRPr lang="en-US" i="1" dirty="0"/>
          </a:p>
          <a:p>
            <a:endParaRPr lang="en-US" i="1" dirty="0"/>
          </a:p>
          <a:p>
            <a:r>
              <a:rPr lang="en-US" i="1" dirty="0"/>
              <a:t>Ethnicity</a:t>
            </a:r>
            <a:r>
              <a:rPr lang="en-US" dirty="0"/>
              <a:t> generally refers to a classification of people based on regional origin or nationality such as Irish, German, Nigerian or Chinese.</a:t>
            </a:r>
          </a:p>
          <a:p>
            <a:r>
              <a:rPr lang="en-US" dirty="0"/>
              <a:t> </a:t>
            </a:r>
          </a:p>
          <a:p>
            <a:r>
              <a:rPr lang="en-US" i="1" dirty="0"/>
              <a:t>Culture</a:t>
            </a:r>
            <a:r>
              <a:rPr lang="en-US" dirty="0"/>
              <a:t> is much more complex than ethnicity or race. Culture is a system of values, beliefs, attitudes, traditions and standards of behaviors that are generally accepted by a group.  Culture is handed down from generation to generation, sometimes by explicit teaching and sometimes by exposure and modeling. It may be related to race or ethnicity, but can also be related to socio-economic class or regional location, or religious affiliation.</a:t>
            </a:r>
          </a:p>
          <a:p>
            <a:r>
              <a:rPr lang="en-US" dirty="0"/>
              <a:t> </a:t>
            </a:r>
          </a:p>
          <a:p>
            <a:r>
              <a:rPr lang="en-US" dirty="0"/>
              <a:t>All of us have racial identity and cultural identity.  We get messages from our parents about what these are but mostly we watch and model and absorb the cultural influences, thoughts and behaviors by watching people around us.  </a:t>
            </a:r>
          </a:p>
          <a:p>
            <a:endParaRPr lang="x-none" dirty="0"/>
          </a:p>
        </p:txBody>
      </p:sp>
      <p:sp>
        <p:nvSpPr>
          <p:cNvPr id="4" name="Slide Number Placeholder 3"/>
          <p:cNvSpPr>
            <a:spLocks noGrp="1"/>
          </p:cNvSpPr>
          <p:nvPr>
            <p:ph type="sldNum" sz="quarter" idx="5"/>
          </p:nvPr>
        </p:nvSpPr>
        <p:spPr/>
        <p:txBody>
          <a:bodyPr/>
          <a:lstStyle/>
          <a:p>
            <a:fld id="{FD040570-C7CE-44D7-BF8E-E409C6A59578}" type="slidenum">
              <a:rPr lang="x-none" smtClean="0"/>
              <a:t>20</a:t>
            </a:fld>
            <a:endParaRPr lang="x-none"/>
          </a:p>
        </p:txBody>
      </p:sp>
    </p:spTree>
    <p:extLst>
      <p:ext uri="{BB962C8B-B14F-4D97-AF65-F5344CB8AC3E}">
        <p14:creationId xmlns:p14="http://schemas.microsoft.com/office/powerpoint/2010/main" val="35233907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INTRODUCE VIDEO:   </a:t>
            </a:r>
            <a:r>
              <a:rPr lang="en-US" dirty="0"/>
              <a:t>This video briefly addresses the issue of transracial adoption and the role of the parent in helping children develop a healthy racial identity.</a:t>
            </a:r>
          </a:p>
          <a:p>
            <a:r>
              <a:rPr lang="en-US" dirty="0"/>
              <a:t> </a:t>
            </a:r>
          </a:p>
          <a:p>
            <a:r>
              <a:rPr lang="en-US" b="1" dirty="0"/>
              <a:t>SHOW VIDEO:</a:t>
            </a:r>
          </a:p>
          <a:p>
            <a:endParaRPr lang="en-US" dirty="0">
              <a:hlinkClick r:id="rId3"/>
            </a:endParaRPr>
          </a:p>
          <a:p>
            <a:r>
              <a:rPr lang="en-US" dirty="0"/>
              <a:t>https://www.youtube.com/watch?v=LTZwUks_wFE </a:t>
            </a:r>
          </a:p>
          <a:p>
            <a:endParaRPr lang="en-US" b="1" dirty="0"/>
          </a:p>
          <a:p>
            <a:r>
              <a:rPr lang="en-US" b="1" dirty="0"/>
              <a:t>CHATBOX DISCUSSION QUESTION:</a:t>
            </a:r>
          </a:p>
          <a:p>
            <a:r>
              <a:rPr lang="en-US" dirty="0"/>
              <a:t>Was there anything that surprised you or make you think?</a:t>
            </a:r>
          </a:p>
          <a:p>
            <a:endParaRPr lang="en-US" b="1" dirty="0"/>
          </a:p>
          <a:p>
            <a:endParaRPr lang="en-US" b="1" dirty="0"/>
          </a:p>
          <a:p>
            <a:endParaRPr lang="en-US" b="1" dirty="0"/>
          </a:p>
          <a:p>
            <a:r>
              <a:rPr lang="en-US" b="1" dirty="0"/>
              <a:t>POSSIBLE DISCUSSION QUESTIONS:</a:t>
            </a:r>
            <a:r>
              <a:rPr lang="en-US" dirty="0"/>
              <a:t>   </a:t>
            </a:r>
          </a:p>
          <a:p>
            <a:pPr lvl="0"/>
            <a:r>
              <a:rPr lang="en-US" dirty="0"/>
              <a:t>What did you think of the ideas presented in this clip?  </a:t>
            </a:r>
          </a:p>
          <a:p>
            <a:pPr lvl="0"/>
            <a:r>
              <a:rPr lang="en-US" dirty="0"/>
              <a:t>Was there anything that surprised you or made you think?  </a:t>
            </a:r>
          </a:p>
          <a:p>
            <a:pPr lvl="0"/>
            <a:r>
              <a:rPr lang="en-US" dirty="0"/>
              <a:t>What might you need to learn if you were parenting a child who was of a different culture or race than you?  </a:t>
            </a:r>
          </a:p>
          <a:p>
            <a:endParaRPr lang="x-none" dirty="0"/>
          </a:p>
        </p:txBody>
      </p:sp>
      <p:sp>
        <p:nvSpPr>
          <p:cNvPr id="4" name="Slide Number Placeholder 3"/>
          <p:cNvSpPr>
            <a:spLocks noGrp="1"/>
          </p:cNvSpPr>
          <p:nvPr>
            <p:ph type="sldNum" sz="quarter" idx="5"/>
          </p:nvPr>
        </p:nvSpPr>
        <p:spPr/>
        <p:txBody>
          <a:bodyPr/>
          <a:lstStyle/>
          <a:p>
            <a:fld id="{FD040570-C7CE-44D7-BF8E-E409C6A59578}" type="slidenum">
              <a:rPr lang="x-none" smtClean="0"/>
              <a:t>21</a:t>
            </a:fld>
            <a:endParaRPr lang="x-none"/>
          </a:p>
        </p:txBody>
      </p:sp>
    </p:spTree>
    <p:extLst>
      <p:ext uri="{BB962C8B-B14F-4D97-AF65-F5344CB8AC3E}">
        <p14:creationId xmlns:p14="http://schemas.microsoft.com/office/powerpoint/2010/main" val="212987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923">
              <a:defRPr/>
            </a:pPr>
            <a:r>
              <a:rPr lang="en-US" dirty="0">
                <a:solidFill>
                  <a:prstClr val="black"/>
                </a:solidFill>
              </a:rPr>
              <a:t>So, what else can adoptive parents do to help develop positive racial or cultural identity in their children even if they are of a different race or cultural than their adopted children?  </a:t>
            </a:r>
          </a:p>
          <a:p>
            <a:pPr defTabSz="941923">
              <a:defRPr/>
            </a:pPr>
            <a:endParaRPr lang="en-US" dirty="0">
              <a:solidFill>
                <a:prstClr val="black"/>
              </a:solidFill>
            </a:endParaRPr>
          </a:p>
          <a:p>
            <a:pPr marL="176611" indent="-176611" defTabSz="941923">
              <a:buFont typeface="Arial" panose="020B0604020202020204" pitchFamily="34" charset="0"/>
              <a:buChar char="•"/>
              <a:defRPr/>
            </a:pPr>
            <a:r>
              <a:rPr lang="en-US" dirty="0">
                <a:solidFill>
                  <a:prstClr val="black"/>
                </a:solidFill>
              </a:rPr>
              <a:t>Parents can prepare their children for situations which they may experience prejudice/racism, so the youth feel prepared to respond.  Validate their experiences and don’t be afraid to talk about how to handle these situations and how to keep safe.</a:t>
            </a:r>
          </a:p>
          <a:p>
            <a:pPr marL="176611" indent="-176611" defTabSz="941923">
              <a:buFont typeface="Arial" panose="020B0604020202020204" pitchFamily="34" charset="0"/>
              <a:buChar char="•"/>
              <a:defRPr/>
            </a:pPr>
            <a:r>
              <a:rPr lang="en-US" dirty="0">
                <a:solidFill>
                  <a:prstClr val="black"/>
                </a:solidFill>
              </a:rPr>
              <a:t>Being a multicultural family may include the schools they attend, churches you attend as a family, and activities you participate in, and the professionals you see for services. </a:t>
            </a:r>
          </a:p>
          <a:p>
            <a:pPr marL="176611" indent="-176611" defTabSz="941923">
              <a:buFont typeface="Arial" panose="020B0604020202020204" pitchFamily="34" charset="0"/>
              <a:buChar char="•"/>
              <a:defRPr/>
            </a:pPr>
            <a:r>
              <a:rPr lang="en-US" dirty="0">
                <a:solidFill>
                  <a:prstClr val="black"/>
                </a:solidFill>
              </a:rPr>
              <a:t>Exploring traditional foods can be a fun experience as a family.  This is where connecting to individuals from your child’s culture can come in handy as you cannot purchase whale, seal, and walrus from the store (for example).</a:t>
            </a:r>
          </a:p>
          <a:p>
            <a:pPr marL="176611" indent="-176611" defTabSz="941923">
              <a:buFont typeface="Arial" panose="020B0604020202020204" pitchFamily="34" charset="0"/>
              <a:buChar char="•"/>
              <a:defRPr/>
            </a:pPr>
            <a:r>
              <a:rPr lang="en-US" dirty="0">
                <a:solidFill>
                  <a:prstClr val="black"/>
                </a:solidFill>
              </a:rPr>
              <a:t>Prepare your environment to reflect the child’s race and culture. Does a child see themselves reflected in the images around them?  In magazines, television programs, dolls.</a:t>
            </a:r>
          </a:p>
          <a:p>
            <a:pPr marL="176611" indent="-176611" defTabSz="941923">
              <a:buFont typeface="Arial" panose="020B0604020202020204" pitchFamily="34" charset="0"/>
              <a:buChar char="•"/>
              <a:defRPr/>
            </a:pPr>
            <a:r>
              <a:rPr lang="en-US" dirty="0">
                <a:solidFill>
                  <a:prstClr val="black"/>
                </a:solidFill>
              </a:rPr>
              <a:t>Look for superheroes and heroines who reflect images that are positive, strong and capable.</a:t>
            </a:r>
          </a:p>
          <a:p>
            <a:pPr marL="176611" indent="-176611" defTabSz="941923">
              <a:buFont typeface="Arial" panose="020B0604020202020204" pitchFamily="34" charset="0"/>
              <a:buChar char="•"/>
              <a:defRPr/>
            </a:pPr>
            <a:r>
              <a:rPr lang="en-US" dirty="0">
                <a:solidFill>
                  <a:prstClr val="black"/>
                </a:solidFill>
              </a:rPr>
              <a:t>Find role models in the community that share the same race or culture. Develop relationships of mentorship.</a:t>
            </a:r>
          </a:p>
          <a:p>
            <a:endParaRPr lang="x-none" dirty="0"/>
          </a:p>
        </p:txBody>
      </p:sp>
      <p:sp>
        <p:nvSpPr>
          <p:cNvPr id="4" name="Slide Number Placeholder 3"/>
          <p:cNvSpPr>
            <a:spLocks noGrp="1"/>
          </p:cNvSpPr>
          <p:nvPr>
            <p:ph type="sldNum" sz="quarter" idx="5"/>
          </p:nvPr>
        </p:nvSpPr>
        <p:spPr/>
        <p:txBody>
          <a:bodyPr/>
          <a:lstStyle/>
          <a:p>
            <a:fld id="{FD040570-C7CE-44D7-BF8E-E409C6A59578}" type="slidenum">
              <a:rPr lang="x-none" smtClean="0"/>
              <a:t>22</a:t>
            </a:fld>
            <a:endParaRPr lang="x-none"/>
          </a:p>
        </p:txBody>
      </p:sp>
    </p:spTree>
    <p:extLst>
      <p:ext uri="{BB962C8B-B14F-4D97-AF65-F5344CB8AC3E}">
        <p14:creationId xmlns:p14="http://schemas.microsoft.com/office/powerpoint/2010/main" val="28791039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of the children and youth who come into the foster care system in Alaska are Alaska Native or American Indian and while we can’t go into depth and detail about these cultures due to time constraints, it is important that adoptive parents, especially if you are not Alaska Native yourself or if you are a different tribe than the child you are adopting,  learn as much as they can about your child’s tribe.   This map here shows the major different Alaska Native cultural groups and within these groupings, there are 229 federally recognized tribes plus several more who do not have federal recognition.  It is important to educate yourself about your child’s particular tribe and region that their extended family comes from.</a:t>
            </a:r>
          </a:p>
          <a:p>
            <a:endParaRPr lang="en-US" dirty="0"/>
          </a:p>
          <a:p>
            <a:r>
              <a:rPr lang="en-US" dirty="0"/>
              <a:t>On the Alaska center for Resource Families web page, there is a page of Alaska Native Resources and ICWA related resources available to help you get started.  You can find it at  (https://www.acrf.org/supports/icwa PASTE THIS IN</a:t>
            </a:r>
            <a:r>
              <a:rPr lang="en-US" baseline="0" dirty="0"/>
              <a:t> CHAT BOX) </a:t>
            </a:r>
            <a:r>
              <a:rPr lang="en-US" dirty="0"/>
              <a:t>There</a:t>
            </a:r>
            <a:r>
              <a:rPr lang="en-US" baseline="0" dirty="0"/>
              <a:t> are</a:t>
            </a:r>
            <a:r>
              <a:rPr lang="en-US" dirty="0"/>
              <a:t> lists of cultural, educational and tribal resources that you will find helpful to get started.  You can also work with the child’s ICWA worker from the tribe to learn about resources or education that will help you in this effort.</a:t>
            </a:r>
          </a:p>
          <a:p>
            <a:endParaRPr lang="en-US" dirty="0"/>
          </a:p>
          <a:p>
            <a:r>
              <a:rPr lang="en-US" dirty="0"/>
              <a:t> </a:t>
            </a:r>
          </a:p>
          <a:p>
            <a:endParaRPr lang="x-none" dirty="0"/>
          </a:p>
        </p:txBody>
      </p:sp>
      <p:sp>
        <p:nvSpPr>
          <p:cNvPr id="4" name="Slide Number Placeholder 3"/>
          <p:cNvSpPr>
            <a:spLocks noGrp="1"/>
          </p:cNvSpPr>
          <p:nvPr>
            <p:ph type="sldNum" sz="quarter" idx="5"/>
          </p:nvPr>
        </p:nvSpPr>
        <p:spPr/>
        <p:txBody>
          <a:bodyPr/>
          <a:lstStyle/>
          <a:p>
            <a:fld id="{FD040570-C7CE-44D7-BF8E-E409C6A59578}" type="slidenum">
              <a:rPr lang="x-none" smtClean="0"/>
              <a:t>23</a:t>
            </a:fld>
            <a:endParaRPr lang="x-none"/>
          </a:p>
        </p:txBody>
      </p:sp>
    </p:spTree>
    <p:extLst>
      <p:ext uri="{BB962C8B-B14F-4D97-AF65-F5344CB8AC3E}">
        <p14:creationId xmlns:p14="http://schemas.microsoft.com/office/powerpoint/2010/main" val="26744777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923">
              <a:defRPr/>
            </a:pPr>
            <a:r>
              <a:rPr lang="en-US" dirty="0"/>
              <a:t>So far we covered three of our four identity tasks.  Our fourth identity task relates to how we are perceived by others around us. Our identity is also formed from the people around us and the messages we get from them.  This becomes even more evident as children develop and operate out in the world more independently.   So the identity task is, how will I be perceived by others, and how do I talk to others about my experience?</a:t>
            </a:r>
          </a:p>
          <a:p>
            <a:endParaRPr lang="x-none" dirty="0"/>
          </a:p>
        </p:txBody>
      </p:sp>
      <p:sp>
        <p:nvSpPr>
          <p:cNvPr id="4" name="Slide Number Placeholder 3"/>
          <p:cNvSpPr>
            <a:spLocks noGrp="1"/>
          </p:cNvSpPr>
          <p:nvPr>
            <p:ph type="sldNum" sz="quarter" idx="5"/>
          </p:nvPr>
        </p:nvSpPr>
        <p:spPr/>
        <p:txBody>
          <a:bodyPr/>
          <a:lstStyle/>
          <a:p>
            <a:fld id="{FD040570-C7CE-44D7-BF8E-E409C6A59578}" type="slidenum">
              <a:rPr lang="x-none" smtClean="0"/>
              <a:t>24</a:t>
            </a:fld>
            <a:endParaRPr lang="x-none"/>
          </a:p>
        </p:txBody>
      </p:sp>
    </p:spTree>
    <p:extLst>
      <p:ext uri="{BB962C8B-B14F-4D97-AF65-F5344CB8AC3E}">
        <p14:creationId xmlns:p14="http://schemas.microsoft.com/office/powerpoint/2010/main" val="2702580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call the response to this question of identity, Confident Parents and Courageous Conversations.  This is when we talk to others about adoption and in how we help our children develop language to talk to others when asked about adoption.</a:t>
            </a:r>
          </a:p>
          <a:p>
            <a:r>
              <a:rPr lang="en-US" dirty="0"/>
              <a:t> </a:t>
            </a:r>
          </a:p>
          <a:p>
            <a:r>
              <a:rPr lang="en-US" dirty="0"/>
              <a:t>In particular, trans-racial families have been called, conspicuous families because they are often faced with intrusive and uninvited comments about the fact their family does not “match” and often times people will ask inappropriate questions regarding race, and adoption in front of the children.     </a:t>
            </a:r>
          </a:p>
          <a:p>
            <a:endParaRPr lang="x-none" dirty="0"/>
          </a:p>
        </p:txBody>
      </p:sp>
      <p:sp>
        <p:nvSpPr>
          <p:cNvPr id="4" name="Slide Number Placeholder 3"/>
          <p:cNvSpPr>
            <a:spLocks noGrp="1"/>
          </p:cNvSpPr>
          <p:nvPr>
            <p:ph type="sldNum" sz="quarter" idx="5"/>
          </p:nvPr>
        </p:nvSpPr>
        <p:spPr/>
        <p:txBody>
          <a:bodyPr/>
          <a:lstStyle/>
          <a:p>
            <a:fld id="{FD040570-C7CE-44D7-BF8E-E409C6A59578}" type="slidenum">
              <a:rPr lang="x-none" smtClean="0"/>
              <a:t>25</a:t>
            </a:fld>
            <a:endParaRPr lang="x-none"/>
          </a:p>
        </p:txBody>
      </p:sp>
    </p:spTree>
    <p:extLst>
      <p:ext uri="{BB962C8B-B14F-4D97-AF65-F5344CB8AC3E}">
        <p14:creationId xmlns:p14="http://schemas.microsoft.com/office/powerpoint/2010/main" val="23209391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principles should be familiar as we used them for guidance around helping a child understand their adoption story.  These guiding principles will help you talk about adoption both to your child and to others when or if you face these questions in public.</a:t>
            </a:r>
          </a:p>
          <a:p>
            <a:endParaRPr lang="en-US" dirty="0"/>
          </a:p>
          <a:p>
            <a:r>
              <a:rPr lang="en-US" dirty="0"/>
              <a:t>In our last session, we presented Mara’s story and you had the opportunity to practice how to use language that followed these principles to explain hard parts of her story.  We need to provide children the language to use to understand their story.</a:t>
            </a:r>
          </a:p>
          <a:p>
            <a:endParaRPr lang="en-US" dirty="0"/>
          </a:p>
          <a:p>
            <a:r>
              <a:rPr lang="en-US" dirty="0"/>
              <a:t>Children need to feel confident about their own story and how to talk about it before they can feel comfortable responding to intrusive questions. </a:t>
            </a:r>
          </a:p>
          <a:p>
            <a:endParaRPr lang="en-US" dirty="0"/>
          </a:p>
          <a:p>
            <a:r>
              <a:rPr lang="en-US" dirty="0"/>
              <a:t>So to review, you want to:</a:t>
            </a:r>
          </a:p>
          <a:p>
            <a:pPr marL="176611" indent="-176611">
              <a:buFont typeface="Arial" panose="020B0604020202020204" pitchFamily="34" charset="0"/>
              <a:buChar char="•"/>
            </a:pPr>
            <a:r>
              <a:rPr lang="en-US" dirty="0"/>
              <a:t>Speak the truth in gentleness and kindness</a:t>
            </a:r>
          </a:p>
          <a:p>
            <a:pPr marL="176611" indent="-176611">
              <a:buFont typeface="Arial" panose="020B0604020202020204" pitchFamily="34" charset="0"/>
              <a:buChar char="•"/>
            </a:pPr>
            <a:r>
              <a:rPr lang="en-US" dirty="0"/>
              <a:t>Always ask yourself what is the truth of the matter</a:t>
            </a:r>
          </a:p>
          <a:p>
            <a:pPr marL="176611" indent="-176611">
              <a:buFont typeface="Arial" panose="020B0604020202020204" pitchFamily="34" charset="0"/>
              <a:buChar char="•"/>
            </a:pPr>
            <a:r>
              <a:rPr lang="en-US" dirty="0"/>
              <a:t>This is an ongoing conversations throughout the lifespan</a:t>
            </a:r>
          </a:p>
          <a:p>
            <a:pPr marL="176611" indent="-176611">
              <a:buFont typeface="Arial" panose="020B0604020202020204" pitchFamily="34" charset="0"/>
              <a:buChar char="•"/>
            </a:pPr>
            <a:r>
              <a:rPr lang="en-US" dirty="0"/>
              <a:t>Speak to the child’s emotional not chronological age</a:t>
            </a:r>
          </a:p>
          <a:p>
            <a:pPr marL="176611" indent="-176611">
              <a:buFont typeface="Arial" panose="020B0604020202020204" pitchFamily="34" charset="0"/>
              <a:buChar char="•"/>
            </a:pPr>
            <a:r>
              <a:rPr lang="en-US" dirty="0"/>
              <a:t>Give time to process and follow their lead</a:t>
            </a:r>
          </a:p>
          <a:p>
            <a:pPr marL="176611" indent="-176611">
              <a:buFont typeface="Arial" panose="020B0604020202020204" pitchFamily="34" charset="0"/>
              <a:buChar char="•"/>
            </a:pPr>
            <a:r>
              <a:rPr lang="en-US" dirty="0"/>
              <a:t>Stop to help youth regulate as needed</a:t>
            </a:r>
          </a:p>
          <a:p>
            <a:pPr defTabSz="941923">
              <a:defRPr/>
            </a:pPr>
            <a:endParaRPr lang="en-US" dirty="0"/>
          </a:p>
          <a:p>
            <a:pPr defTabSz="941923">
              <a:defRPr/>
            </a:pPr>
            <a:r>
              <a:rPr lang="en-US" dirty="0"/>
              <a:t>It is important to have these conversations so you are able to control and guide the narrative.  You don’t want these questions to come from stranger and be caught off guard.</a:t>
            </a:r>
            <a:endParaRPr lang="en-US" b="0" dirty="0">
              <a:solidFill>
                <a:srgbClr val="FF0000"/>
              </a:solidFill>
            </a:endParaRPr>
          </a:p>
          <a:p>
            <a:pPr defTabSz="941923">
              <a:defRPr/>
            </a:pPr>
            <a:endParaRPr lang="en-US" dirty="0"/>
          </a:p>
          <a:p>
            <a:pPr defTabSz="941923">
              <a:defRPr/>
            </a:pPr>
            <a:r>
              <a:rPr lang="en-US" dirty="0">
                <a:highlight>
                  <a:srgbClr val="FFFF00"/>
                </a:highlight>
              </a:rPr>
              <a:t>Reference Handout 4-4: </a:t>
            </a:r>
            <a:r>
              <a:rPr lang="en-US" dirty="0"/>
              <a:t>Telling the Truth About Adoption (Eldridge Article)</a:t>
            </a:r>
          </a:p>
          <a:p>
            <a:endParaRPr lang="en-US" dirty="0"/>
          </a:p>
          <a:p>
            <a:endParaRPr lang="en-US" dirty="0"/>
          </a:p>
        </p:txBody>
      </p:sp>
      <p:sp>
        <p:nvSpPr>
          <p:cNvPr id="4" name="Slide Number Placeholder 3"/>
          <p:cNvSpPr>
            <a:spLocks noGrp="1"/>
          </p:cNvSpPr>
          <p:nvPr>
            <p:ph type="sldNum" sz="quarter" idx="10"/>
          </p:nvPr>
        </p:nvSpPr>
        <p:spPr/>
        <p:txBody>
          <a:bodyPr/>
          <a:lstStyle/>
          <a:p>
            <a:fld id="{FD040570-C7CE-44D7-BF8E-E409C6A59578}" type="slidenum">
              <a:rPr lang="x-none" smtClean="0"/>
              <a:t>26</a:t>
            </a:fld>
            <a:endParaRPr lang="x-none"/>
          </a:p>
        </p:txBody>
      </p:sp>
    </p:spTree>
    <p:extLst>
      <p:ext uri="{BB962C8B-B14F-4D97-AF65-F5344CB8AC3E}">
        <p14:creationId xmlns:p14="http://schemas.microsoft.com/office/powerpoint/2010/main" val="22680929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QUOTE</a:t>
            </a:r>
          </a:p>
          <a:p>
            <a:r>
              <a:rPr lang="en-US" dirty="0"/>
              <a:t>"Teaching your children that they don't need to be victims is empowering. I've taught my children how to respond to uncomfortable comments when they hear them by my own responses. Sometimes I just ignore and sometimes I teach in a non-hateful way." </a:t>
            </a:r>
          </a:p>
          <a:p>
            <a:r>
              <a:rPr lang="en-US" dirty="0"/>
              <a:t>--Ann </a:t>
            </a:r>
            <a:r>
              <a:rPr lang="en-US" dirty="0" err="1"/>
              <a:t>Brenoff</a:t>
            </a:r>
            <a:r>
              <a:rPr lang="en-US" dirty="0"/>
              <a:t>, Mother of Two Children adopted from China</a:t>
            </a:r>
          </a:p>
          <a:p>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do you do (or what should your children do) When others ask intrusive and uninvited questions, when they ask why your family does not “match,” or ask inappropriate questions regarding race and adoption in front of your children?  This can be an invitation to education about adoption or a time to model setting limits on the intrusion.  Often these questions can be racially charged and expose stereotypes and prejudice. </a:t>
            </a:r>
          </a:p>
          <a:p>
            <a:endParaRPr lang="en-US" dirty="0"/>
          </a:p>
          <a:p>
            <a:endParaRPr lang="en-US" dirty="0"/>
          </a:p>
          <a:p>
            <a:pPr defTabSz="941923">
              <a:defRPr/>
            </a:pPr>
            <a:r>
              <a:rPr lang="en-US" dirty="0"/>
              <a:t>Reference Handout: Ready answers to intrusive questions</a:t>
            </a:r>
          </a:p>
          <a:p>
            <a:endParaRPr lang="en-US" dirty="0"/>
          </a:p>
          <a:p>
            <a:endParaRPr lang="en-US" dirty="0"/>
          </a:p>
        </p:txBody>
      </p:sp>
      <p:sp>
        <p:nvSpPr>
          <p:cNvPr id="4" name="Slide Number Placeholder 3"/>
          <p:cNvSpPr>
            <a:spLocks noGrp="1"/>
          </p:cNvSpPr>
          <p:nvPr>
            <p:ph type="sldNum" sz="quarter" idx="10"/>
          </p:nvPr>
        </p:nvSpPr>
        <p:spPr/>
        <p:txBody>
          <a:bodyPr/>
          <a:lstStyle/>
          <a:p>
            <a:fld id="{FD040570-C7CE-44D7-BF8E-E409C6A59578}" type="slidenum">
              <a:rPr lang="x-none" smtClean="0"/>
              <a:t>27</a:t>
            </a:fld>
            <a:endParaRPr lang="x-none"/>
          </a:p>
        </p:txBody>
      </p:sp>
    </p:spTree>
    <p:extLst>
      <p:ext uri="{BB962C8B-B14F-4D97-AF65-F5344CB8AC3E}">
        <p14:creationId xmlns:p14="http://schemas.microsoft.com/office/powerpoint/2010/main" val="26224842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responding to uncomfortable questions, remember your child is watching and learning.  Many people don’t mean to be hurtful or rude, they just don’t know about adoption.  Rehearsing scripts helps equip your family to respond to questions that might otherwise have left you speechless. </a:t>
            </a:r>
          </a:p>
          <a:p>
            <a:endParaRPr lang="en-US" dirty="0"/>
          </a:p>
          <a:p>
            <a:r>
              <a:rPr lang="en-US" dirty="0"/>
              <a:t>Here are some options of how you can respond, when faced with difficult, intrusive questions. What an adult can get away saying, may not be how a child should be responding to an adult so be mindful of that fact.</a:t>
            </a:r>
          </a:p>
          <a:p>
            <a:pPr marL="235481" indent="-235481">
              <a:buFont typeface="+mj-lt"/>
              <a:buAutoNum type="arabicPeriod"/>
            </a:pPr>
            <a:r>
              <a:rPr lang="en-US" b="1" dirty="0"/>
              <a:t>Why Do you Ask?</a:t>
            </a:r>
            <a:r>
              <a:rPr lang="en-US" dirty="0"/>
              <a:t>.</a:t>
            </a:r>
            <a:r>
              <a:rPr lang="en-US" b="1" dirty="0"/>
              <a:t> </a:t>
            </a:r>
            <a:r>
              <a:rPr lang="en-US" dirty="0"/>
              <a:t>These questions may be a chance to educate folks on adoption.  If a person means well, be gracious and educate them. Question: “Are you her REAL mom?”  can be answered with “Yes, I am her real mom. If you mean her birth mom, well, that is personal and we don’t talk about it outside of our family.”  </a:t>
            </a:r>
          </a:p>
          <a:p>
            <a:pPr marL="235481" indent="-235481">
              <a:buFont typeface="+mj-lt"/>
              <a:buAutoNum type="arabicPeriod"/>
            </a:pPr>
            <a:r>
              <a:rPr lang="en-US" b="1" dirty="0"/>
              <a:t>That is personal or private.  </a:t>
            </a:r>
            <a:r>
              <a:rPr lang="en-US" dirty="0"/>
              <a:t>You do not have to answer every question that someone has.</a:t>
            </a:r>
          </a:p>
          <a:p>
            <a:pPr marL="235481" indent="-235481">
              <a:buFont typeface="+mj-lt"/>
              <a:buAutoNum type="arabicPeriod"/>
            </a:pPr>
            <a:r>
              <a:rPr lang="en-US" b="1" dirty="0"/>
              <a:t>Really?</a:t>
            </a:r>
            <a:r>
              <a:rPr lang="en-US" dirty="0"/>
              <a:t>  </a:t>
            </a:r>
            <a:r>
              <a:rPr lang="en-US" b="1" dirty="0"/>
              <a:t>Or Seriously?    </a:t>
            </a:r>
            <a:r>
              <a:rPr lang="en-US" dirty="0"/>
              <a:t>Or both.  A one or two word response says it all without saying much.  It gives the chance for the person to rethink the possibility that his question is not appropriate.</a:t>
            </a:r>
          </a:p>
          <a:p>
            <a:pPr marL="235481" indent="-235481">
              <a:buFont typeface="+mj-lt"/>
              <a:buAutoNum type="arabicPeriod"/>
            </a:pPr>
            <a:r>
              <a:rPr lang="en-US" b="1" dirty="0"/>
              <a:t>Reword the question </a:t>
            </a:r>
            <a:r>
              <a:rPr lang="en-US" dirty="0"/>
              <a:t>for them, getting at the heart of the question with the right words.  Example:  How much did she cost?  Response: Do you mean to ask how much does the adoption process cost?  We did not pay for our children. </a:t>
            </a:r>
          </a:p>
          <a:p>
            <a:pPr marL="235481" indent="-235481">
              <a:buFont typeface="+mj-lt"/>
              <a:buAutoNum type="arabicPeriod"/>
            </a:pPr>
            <a:r>
              <a:rPr lang="en-US" dirty="0"/>
              <a:t> If you are at a loss for words, </a:t>
            </a:r>
            <a:r>
              <a:rPr lang="en-US" b="1" dirty="0"/>
              <a:t>repeat their question </a:t>
            </a:r>
            <a:r>
              <a:rPr lang="en-US" dirty="0"/>
              <a:t>back at them then breathe.   You may also add, “Really? Seriously?” to help them understand that is not an appropriate and you won’t be answering their question.</a:t>
            </a:r>
          </a:p>
          <a:p>
            <a:pPr marL="235481" indent="-235481">
              <a:buFont typeface="+mj-lt"/>
              <a:buAutoNum type="arabicPeriod"/>
            </a:pPr>
            <a:r>
              <a:rPr lang="en-US" b="1" dirty="0"/>
              <a:t>Use humor</a:t>
            </a:r>
            <a:r>
              <a:rPr lang="en-US" dirty="0"/>
              <a:t>: Example:  Question “But what are her emotional issues”: Answer “Happy all the time, thank you!” and exit the exchange.  Question: “Are you her “real mom?” Answer:  “No I am her fake mom, I am plastic, can’t you tell!?”</a:t>
            </a:r>
          </a:p>
          <a:p>
            <a:pPr marL="235481" indent="-235481" defTabSz="941923">
              <a:buFont typeface="+mj-lt"/>
              <a:buAutoNum type="arabicPeriod"/>
              <a:defRPr/>
            </a:pPr>
            <a:r>
              <a:rPr lang="en-US" b="1" dirty="0"/>
              <a:t>Use claiming words.</a:t>
            </a:r>
            <a:r>
              <a:rPr lang="en-US" dirty="0"/>
              <a:t> These interactions are a great time to </a:t>
            </a:r>
            <a:r>
              <a:rPr lang="en-US" b="1" dirty="0"/>
              <a:t>claim your child </a:t>
            </a:r>
            <a:r>
              <a:rPr lang="en-US" dirty="0"/>
              <a:t>and promote family unity.   Example:  Is she your “real child?”  Answer with enthusiasm, “Yes, she is, thank you!”</a:t>
            </a:r>
          </a:p>
          <a:p>
            <a:pPr marL="235481" indent="-235481" defTabSz="941923">
              <a:buFont typeface="+mj-lt"/>
              <a:buAutoNum type="arabicPeriod"/>
              <a:defRPr/>
            </a:pPr>
            <a:r>
              <a:rPr lang="en-US" b="1" dirty="0"/>
              <a:t>You need to ask my parents.</a:t>
            </a:r>
            <a:r>
              <a:rPr lang="en-US" dirty="0"/>
              <a:t>   An overall escape you can give your child.</a:t>
            </a:r>
          </a:p>
          <a:p>
            <a:endParaRPr lang="en-US" altLang="en-US" dirty="0">
              <a:solidFill>
                <a:schemeClr val="tx2"/>
              </a:solidFill>
            </a:endParaRPr>
          </a:p>
          <a:p>
            <a:endParaRPr lang="en-US" dirty="0"/>
          </a:p>
        </p:txBody>
      </p:sp>
      <p:sp>
        <p:nvSpPr>
          <p:cNvPr id="4" name="Slide Number Placeholder 3"/>
          <p:cNvSpPr>
            <a:spLocks noGrp="1"/>
          </p:cNvSpPr>
          <p:nvPr>
            <p:ph type="sldNum" sz="quarter" idx="10"/>
          </p:nvPr>
        </p:nvSpPr>
        <p:spPr/>
        <p:txBody>
          <a:bodyPr/>
          <a:lstStyle/>
          <a:p>
            <a:fld id="{FD040570-C7CE-44D7-BF8E-E409C6A59578}" type="slidenum">
              <a:rPr lang="x-none" smtClean="0"/>
              <a:t>28</a:t>
            </a:fld>
            <a:endParaRPr lang="x-none"/>
          </a:p>
        </p:txBody>
      </p:sp>
    </p:spTree>
    <p:extLst>
      <p:ext uri="{BB962C8B-B14F-4D97-AF65-F5344CB8AC3E}">
        <p14:creationId xmlns:p14="http://schemas.microsoft.com/office/powerpoint/2010/main" val="9282459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Encourage your child to Use T.I.P.    TIP  is an easy ways to remember  </a:t>
            </a:r>
            <a:r>
              <a:rPr lang="en-US" b="1" dirty="0"/>
              <a:t>“</a:t>
            </a:r>
            <a:r>
              <a:rPr lang="en-US" dirty="0"/>
              <a:t>Tell it, Ignore it or Keep it Private. “  </a:t>
            </a:r>
          </a:p>
          <a:p>
            <a:r>
              <a:rPr lang="en-US" dirty="0"/>
              <a:t>Practice scripts, such as “Yes I am adopted,  thank you.” Or model ignoring and walking away.  Remind kids they don’t have to answer every question that is asked.   They can state, “That is private, thank you.” or “We don’t share that with people outside our family.” or “That is personal.”   Most people will take the hint.</a:t>
            </a:r>
          </a:p>
          <a:p>
            <a:endParaRPr lang="en-US" dirty="0"/>
          </a:p>
        </p:txBody>
      </p:sp>
      <p:sp>
        <p:nvSpPr>
          <p:cNvPr id="4" name="Slide Number Placeholder 3"/>
          <p:cNvSpPr>
            <a:spLocks noGrp="1"/>
          </p:cNvSpPr>
          <p:nvPr>
            <p:ph type="sldNum" sz="quarter" idx="10"/>
          </p:nvPr>
        </p:nvSpPr>
        <p:spPr/>
        <p:txBody>
          <a:bodyPr/>
          <a:lstStyle/>
          <a:p>
            <a:fld id="{FD040570-C7CE-44D7-BF8E-E409C6A59578}" type="slidenum">
              <a:rPr lang="x-none" smtClean="0"/>
              <a:t>29</a:t>
            </a:fld>
            <a:endParaRPr lang="x-none"/>
          </a:p>
        </p:txBody>
      </p:sp>
    </p:spTree>
    <p:extLst>
      <p:ext uri="{BB962C8B-B14F-4D97-AF65-F5344CB8AC3E}">
        <p14:creationId xmlns:p14="http://schemas.microsoft.com/office/powerpoint/2010/main" val="387029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Instructor:   Welcome folks and ask people to read the assignment on the screen and put their answer in the chat box. </a:t>
            </a:r>
          </a:p>
          <a:p>
            <a:endParaRPr lang="en-US" altLang="en-US" dirty="0">
              <a:latin typeface="Arial" panose="020B0604020202020204" pitchFamily="34" charset="0"/>
            </a:endParaRPr>
          </a:p>
          <a:p>
            <a:r>
              <a:rPr lang="en-US" altLang="en-US" dirty="0">
                <a:latin typeface="Arial" panose="020B0604020202020204" pitchFamily="34" charset="0"/>
              </a:rPr>
              <a:t>PROCESSING:  As people define themselves, they typically use their relationships, their ethnicity, and their behavior or accomplishments.  This is where often our children struggle as there can be a lot of confusion or missing information which can make it difficult when they are trying to understand who they are.</a:t>
            </a:r>
          </a:p>
          <a:p>
            <a:endParaRPr lang="x-none" b="1" dirty="0"/>
          </a:p>
        </p:txBody>
      </p:sp>
      <p:sp>
        <p:nvSpPr>
          <p:cNvPr id="4" name="Slide Number Placeholder 3"/>
          <p:cNvSpPr>
            <a:spLocks noGrp="1"/>
          </p:cNvSpPr>
          <p:nvPr>
            <p:ph type="sldNum" sz="quarter" idx="5"/>
          </p:nvPr>
        </p:nvSpPr>
        <p:spPr/>
        <p:txBody>
          <a:bodyPr/>
          <a:lstStyle/>
          <a:p>
            <a:fld id="{FD040570-C7CE-44D7-BF8E-E409C6A59578}" type="slidenum">
              <a:rPr lang="x-none" smtClean="0"/>
              <a:t>3</a:t>
            </a:fld>
            <a:endParaRPr lang="x-none"/>
          </a:p>
        </p:txBody>
      </p:sp>
    </p:spTree>
    <p:extLst>
      <p:ext uri="{BB962C8B-B14F-4D97-AF65-F5344CB8AC3E}">
        <p14:creationId xmlns:p14="http://schemas.microsoft.com/office/powerpoint/2010/main" val="30331610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923">
              <a:defRPr/>
            </a:pPr>
            <a:r>
              <a:rPr lang="en-US" b="1" dirty="0"/>
              <a:t>ACTIVITY: Chat Box</a:t>
            </a:r>
          </a:p>
          <a:p>
            <a:pPr defTabSz="941923">
              <a:defRPr/>
            </a:pPr>
            <a:endParaRPr lang="en-US" dirty="0"/>
          </a:p>
          <a:p>
            <a:pPr defTabSz="941923">
              <a:defRPr/>
            </a:pPr>
            <a:r>
              <a:rPr lang="en-US" dirty="0"/>
              <a:t>We are going to go over several examples of intrusive questions a child might be asked.  For this activity, I would like you to come up with a response to the question from a peer of their own age.  And put in the chat box.</a:t>
            </a:r>
          </a:p>
          <a:p>
            <a:pPr defTabSz="941923">
              <a:defRPr/>
            </a:pPr>
            <a:endParaRPr lang="en-US" dirty="0"/>
          </a:p>
          <a:p>
            <a:pPr defTabSz="941923">
              <a:defRPr/>
            </a:pPr>
            <a:r>
              <a:rPr lang="en-US" dirty="0"/>
              <a:t>NOTE:   Tell the participants to remember the previous slide’s suggested responses to prompt the participants to answer and remind them about TIP (Tell it, ignore it or Keep it Private.) </a:t>
            </a:r>
          </a:p>
          <a:p>
            <a:pPr defTabSz="941923">
              <a:defRPr/>
            </a:pPr>
            <a:endParaRPr lang="en-US" dirty="0"/>
          </a:p>
          <a:p>
            <a:pPr defTabSz="941923">
              <a:defRPr/>
            </a:pPr>
            <a:r>
              <a:rPr lang="en-US" dirty="0"/>
              <a:t>(Proceed to the questions on each slide.  Go through as many as you have time for or if the group is interested in more examples).</a:t>
            </a:r>
          </a:p>
          <a:p>
            <a:pPr defTabSz="941923">
              <a:defRPr/>
            </a:pPr>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FD040570-C7CE-44D7-BF8E-E409C6A59578}" type="slidenum">
              <a:rPr lang="x-none" smtClean="0"/>
              <a:t>30</a:t>
            </a:fld>
            <a:endParaRPr lang="x-none"/>
          </a:p>
        </p:txBody>
      </p:sp>
    </p:spTree>
    <p:extLst>
      <p:ext uri="{BB962C8B-B14F-4D97-AF65-F5344CB8AC3E}">
        <p14:creationId xmlns:p14="http://schemas.microsoft.com/office/powerpoint/2010/main" val="38633636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Where are your  real parents?  (10 years old)  </a:t>
            </a:r>
            <a:r>
              <a:rPr lang="en-US" dirty="0"/>
              <a:t>Right here.  Why do you ask? What are fake parents anyway?  My parents are real, thank you.  You mean my birth parents—that’s personal.</a:t>
            </a:r>
          </a:p>
          <a:p>
            <a:pPr lvl="0"/>
            <a:endParaRPr lang="en-US" dirty="0"/>
          </a:p>
          <a:p>
            <a:pPr lvl="0"/>
            <a:r>
              <a:rPr lang="en-US" b="1" dirty="0"/>
              <a:t>Did your parents do drugs? (12 years old</a:t>
            </a:r>
            <a:r>
              <a:rPr lang="en-US" dirty="0"/>
              <a:t>)   None of your business.  That’s kind of personal. Do Yours?  </a:t>
            </a:r>
          </a:p>
          <a:p>
            <a:pPr lvl="0"/>
            <a:endParaRPr lang="en-US" dirty="0"/>
          </a:p>
          <a:p>
            <a:pPr lvl="0"/>
            <a:r>
              <a:rPr lang="en-US" b="1" dirty="0"/>
              <a:t>Why don’t you look like your Mom?</a:t>
            </a:r>
            <a:r>
              <a:rPr lang="en-US" dirty="0"/>
              <a:t>  </a:t>
            </a:r>
            <a:r>
              <a:rPr lang="en-US" b="1" dirty="0"/>
              <a:t>(4 years old transracial child)    </a:t>
            </a:r>
            <a:r>
              <a:rPr lang="en-US" dirty="0"/>
              <a:t>Because I’m adopted.  Families don’t have to look alike.  Do I have to be?  Families don’t have to match.</a:t>
            </a:r>
          </a:p>
          <a:p>
            <a:pPr lvl="0"/>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Why did  your parents give you away?  (10 years old) </a:t>
            </a:r>
            <a:r>
              <a:rPr lang="en-US" dirty="0"/>
              <a:t>Why do you Ask?  That’s Personal, You Have to Ask my Parents.   What are you talking about?  My family does have me!</a:t>
            </a:r>
          </a:p>
          <a:p>
            <a:endParaRPr lang="en-US" dirty="0"/>
          </a:p>
          <a:p>
            <a:endParaRPr lang="en-US" dirty="0"/>
          </a:p>
          <a:p>
            <a:r>
              <a:rPr lang="en-US" dirty="0"/>
              <a:t>Have each group respond and invite others to give additional responses.</a:t>
            </a:r>
          </a:p>
        </p:txBody>
      </p:sp>
      <p:sp>
        <p:nvSpPr>
          <p:cNvPr id="4" name="Slide Number Placeholder 3"/>
          <p:cNvSpPr>
            <a:spLocks noGrp="1"/>
          </p:cNvSpPr>
          <p:nvPr>
            <p:ph type="sldNum" sz="quarter" idx="10"/>
          </p:nvPr>
        </p:nvSpPr>
        <p:spPr/>
        <p:txBody>
          <a:bodyPr/>
          <a:lstStyle/>
          <a:p>
            <a:fld id="{FD040570-C7CE-44D7-BF8E-E409C6A59578}" type="slidenum">
              <a:rPr lang="x-none" smtClean="0"/>
              <a:t>31</a:t>
            </a:fld>
            <a:endParaRPr lang="x-none"/>
          </a:p>
        </p:txBody>
      </p:sp>
    </p:spTree>
    <p:extLst>
      <p:ext uri="{BB962C8B-B14F-4D97-AF65-F5344CB8AC3E}">
        <p14:creationId xmlns:p14="http://schemas.microsoft.com/office/powerpoint/2010/main" val="8604971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Why didn’t your parents fight for you? (13 years old) </a:t>
            </a:r>
            <a:r>
              <a:rPr lang="en-US" dirty="0"/>
              <a:t>How do you know they didn’t?  Why do you ask?  That’s personal, man.   They had a lot a lot of problems dude and it didn’t work out. But I have great parents now.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How come you live with your grandparents</a:t>
            </a:r>
            <a:r>
              <a:rPr lang="en-US" dirty="0"/>
              <a:t>?  (7 years old)  That’s private.  Why do you want to know? Just because. I just do (and then walk away.)</a:t>
            </a:r>
          </a:p>
          <a:p>
            <a:endParaRPr lang="en-US" dirty="0"/>
          </a:p>
          <a:p>
            <a:endParaRPr lang="en-US" dirty="0"/>
          </a:p>
        </p:txBody>
      </p:sp>
      <p:sp>
        <p:nvSpPr>
          <p:cNvPr id="4" name="Slide Number Placeholder 3"/>
          <p:cNvSpPr>
            <a:spLocks noGrp="1"/>
          </p:cNvSpPr>
          <p:nvPr>
            <p:ph type="sldNum" sz="quarter" idx="5"/>
          </p:nvPr>
        </p:nvSpPr>
        <p:spPr/>
        <p:txBody>
          <a:bodyPr/>
          <a:lstStyle/>
          <a:p>
            <a:fld id="{FD040570-C7CE-44D7-BF8E-E409C6A59578}" type="slidenum">
              <a:rPr lang="x-none" smtClean="0"/>
              <a:t>32</a:t>
            </a:fld>
            <a:endParaRPr lang="x-none"/>
          </a:p>
        </p:txBody>
      </p:sp>
    </p:spTree>
    <p:extLst>
      <p:ext uri="{BB962C8B-B14F-4D97-AF65-F5344CB8AC3E}">
        <p14:creationId xmlns:p14="http://schemas.microsoft.com/office/powerpoint/2010/main" val="16375192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brings us to the end of our look at Identity in Adoption.  To review what we covered today,  we looked at four facets of Identity in Adoption.</a:t>
            </a:r>
          </a:p>
          <a:p>
            <a:pPr marL="235481" indent="-235481">
              <a:buFont typeface="+mj-lt"/>
              <a:buAutoNum type="arabicPeriod"/>
            </a:pPr>
            <a:r>
              <a:rPr lang="en-US" dirty="0"/>
              <a:t>The first addressed the question -- What is my personal adoption story?  Who am I and what happened to me?  </a:t>
            </a:r>
          </a:p>
          <a:p>
            <a:pPr marL="235481" indent="-235481">
              <a:buFont typeface="+mj-lt"/>
              <a:buAutoNum type="arabicPeriod"/>
            </a:pPr>
            <a:r>
              <a:rPr lang="en-US" dirty="0"/>
              <a:t>The second looked at the area of Mastery and Control—does my voice matter?  Can I make an impact on the world?</a:t>
            </a:r>
          </a:p>
          <a:p>
            <a:pPr marL="235481" indent="-235481">
              <a:buFont typeface="+mj-lt"/>
              <a:buAutoNum type="arabicPeriod"/>
            </a:pPr>
            <a:r>
              <a:rPr lang="en-US" dirty="0"/>
              <a:t>The third briefly looked at the area of helping children develop a positive cultural and racial identify, especially if their race is different than your own.</a:t>
            </a:r>
          </a:p>
          <a:p>
            <a:pPr marL="235481" indent="-235481">
              <a:buFont typeface="+mj-lt"/>
              <a:buAutoNum type="arabicPeriod"/>
            </a:pPr>
            <a:r>
              <a:rPr lang="en-US" dirty="0"/>
              <a:t>And the final task was to look at tools to address the questions that both children and parents receive about adoption and possible racial or visual differences.</a:t>
            </a:r>
          </a:p>
          <a:p>
            <a:endParaRPr lang="en-US" dirty="0"/>
          </a:p>
        </p:txBody>
      </p:sp>
      <p:sp>
        <p:nvSpPr>
          <p:cNvPr id="4" name="Slide Number Placeholder 3"/>
          <p:cNvSpPr>
            <a:spLocks noGrp="1"/>
          </p:cNvSpPr>
          <p:nvPr>
            <p:ph type="sldNum" sz="quarter" idx="10"/>
          </p:nvPr>
        </p:nvSpPr>
        <p:spPr/>
        <p:txBody>
          <a:bodyPr/>
          <a:lstStyle/>
          <a:p>
            <a:fld id="{FD040570-C7CE-44D7-BF8E-E409C6A59578}" type="slidenum">
              <a:rPr lang="x-none" smtClean="0"/>
              <a:t>33</a:t>
            </a:fld>
            <a:endParaRPr lang="x-none"/>
          </a:p>
        </p:txBody>
      </p:sp>
    </p:spTree>
    <p:extLst>
      <p:ext uri="{BB962C8B-B14F-4D97-AF65-F5344CB8AC3E}">
        <p14:creationId xmlns:p14="http://schemas.microsoft.com/office/powerpoint/2010/main" val="20456616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923">
              <a:defRPr/>
            </a:pPr>
            <a:r>
              <a:rPr lang="en-US" dirty="0"/>
              <a:t>Ask for any final questions or additional comments or observations.</a:t>
            </a:r>
          </a:p>
          <a:p>
            <a:endParaRPr lang="en-US" dirty="0"/>
          </a:p>
        </p:txBody>
      </p:sp>
      <p:sp>
        <p:nvSpPr>
          <p:cNvPr id="4" name="Slide Number Placeholder 3"/>
          <p:cNvSpPr>
            <a:spLocks noGrp="1"/>
          </p:cNvSpPr>
          <p:nvPr>
            <p:ph type="sldNum" sz="quarter" idx="10"/>
          </p:nvPr>
        </p:nvSpPr>
        <p:spPr/>
        <p:txBody>
          <a:bodyPr/>
          <a:lstStyle/>
          <a:p>
            <a:fld id="{FD040570-C7CE-44D7-BF8E-E409C6A59578}" type="slidenum">
              <a:rPr lang="x-none" smtClean="0"/>
              <a:t>34</a:t>
            </a:fld>
            <a:endParaRPr lang="x-none"/>
          </a:p>
        </p:txBody>
      </p:sp>
    </p:spTree>
    <p:extLst>
      <p:ext uri="{BB962C8B-B14F-4D97-AF65-F5344CB8AC3E}">
        <p14:creationId xmlns:p14="http://schemas.microsoft.com/office/powerpoint/2010/main" val="4284204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b="1" dirty="0"/>
              <a:t>Introduce session--</a:t>
            </a:r>
            <a:r>
              <a:rPr lang="en-US" dirty="0"/>
              <a:t> Review first three sessions: beginning connections, exploring grief and loss, and telling the adoption story. This session we are looking at issues in a developmental framework.  We are building on the past sessions and now talking about identity issues in adoption and the different considerations parents need to think about.</a:t>
            </a:r>
          </a:p>
          <a:p>
            <a:endParaRPr lang="x-none" dirty="0"/>
          </a:p>
        </p:txBody>
      </p:sp>
      <p:sp>
        <p:nvSpPr>
          <p:cNvPr id="4" name="Slide Number Placeholder 3"/>
          <p:cNvSpPr>
            <a:spLocks noGrp="1"/>
          </p:cNvSpPr>
          <p:nvPr>
            <p:ph type="sldNum" sz="quarter" idx="5"/>
          </p:nvPr>
        </p:nvSpPr>
        <p:spPr/>
        <p:txBody>
          <a:bodyPr/>
          <a:lstStyle/>
          <a:p>
            <a:fld id="{FD040570-C7CE-44D7-BF8E-E409C6A59578}" type="slidenum">
              <a:rPr lang="x-none" smtClean="0"/>
              <a:t>4</a:t>
            </a:fld>
            <a:endParaRPr lang="x-none"/>
          </a:p>
        </p:txBody>
      </p:sp>
    </p:spTree>
    <p:extLst>
      <p:ext uri="{BB962C8B-B14F-4D97-AF65-F5344CB8AC3E}">
        <p14:creationId xmlns:p14="http://schemas.microsoft.com/office/powerpoint/2010/main" val="2090881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923">
              <a:defRPr/>
            </a:pPr>
            <a:r>
              <a:rPr lang="en-US" b="1" dirty="0"/>
              <a:t>GIVE A QUICK OVERVIEW OF WE WILL TALK ABOUT</a:t>
            </a:r>
            <a:endParaRPr lang="en-US" dirty="0"/>
          </a:p>
          <a:p>
            <a:endParaRPr lang="en-US" dirty="0"/>
          </a:p>
          <a:p>
            <a:r>
              <a:rPr lang="en-US" dirty="0"/>
              <a:t>This Session will:</a:t>
            </a:r>
          </a:p>
          <a:p>
            <a:pPr marL="176611" indent="-176611">
              <a:buFont typeface="Arial" panose="020B0604020202020204" pitchFamily="34" charset="0"/>
              <a:buChar char="•"/>
            </a:pPr>
            <a:r>
              <a:rPr lang="en-US" dirty="0"/>
              <a:t>Explore the meaning of identity in the context of adoption</a:t>
            </a:r>
          </a:p>
          <a:p>
            <a:pPr marL="176611" indent="-176611">
              <a:buFont typeface="Arial" panose="020B0604020202020204" pitchFamily="34" charset="0"/>
              <a:buChar char="•"/>
            </a:pPr>
            <a:r>
              <a:rPr lang="en-US" dirty="0"/>
              <a:t>Encourage a positive self-worth and identity in children who were adopted</a:t>
            </a:r>
          </a:p>
          <a:p>
            <a:pPr marL="176611" indent="-176611">
              <a:buFont typeface="Arial" panose="020B0604020202020204" pitchFamily="34" charset="0"/>
              <a:buChar char="•"/>
            </a:pPr>
            <a:r>
              <a:rPr lang="en-US" dirty="0"/>
              <a:t>Explore the role of race and culture in identity</a:t>
            </a:r>
          </a:p>
          <a:p>
            <a:pPr marL="176611" indent="-176611">
              <a:buFont typeface="Arial" panose="020B0604020202020204" pitchFamily="34" charset="0"/>
              <a:buChar char="•"/>
            </a:pPr>
            <a:r>
              <a:rPr lang="en-US" dirty="0"/>
              <a:t>Build skills in answering tough questions and responding to intrusive questions</a:t>
            </a:r>
          </a:p>
          <a:p>
            <a:endParaRPr lang="x-none" dirty="0"/>
          </a:p>
        </p:txBody>
      </p:sp>
      <p:sp>
        <p:nvSpPr>
          <p:cNvPr id="4" name="Slide Number Placeholder 3"/>
          <p:cNvSpPr>
            <a:spLocks noGrp="1"/>
          </p:cNvSpPr>
          <p:nvPr>
            <p:ph type="sldNum" sz="quarter" idx="5"/>
          </p:nvPr>
        </p:nvSpPr>
        <p:spPr/>
        <p:txBody>
          <a:bodyPr/>
          <a:lstStyle/>
          <a:p>
            <a:fld id="{FD040570-C7CE-44D7-BF8E-E409C6A59578}" type="slidenum">
              <a:rPr lang="x-none" smtClean="0"/>
              <a:t>5</a:t>
            </a:fld>
            <a:endParaRPr lang="x-none"/>
          </a:p>
        </p:txBody>
      </p:sp>
    </p:spTree>
    <p:extLst>
      <p:ext uri="{BB962C8B-B14F-4D97-AF65-F5344CB8AC3E}">
        <p14:creationId xmlns:p14="http://schemas.microsoft.com/office/powerpoint/2010/main" val="2762315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OVERVIEW of What We Will Cover today</a:t>
            </a:r>
          </a:p>
          <a:p>
            <a:endParaRPr lang="en-US" dirty="0"/>
          </a:p>
          <a:p>
            <a:r>
              <a:rPr lang="en-US" dirty="0"/>
              <a:t>Identity in Adoption Tasks– Our identity is made of up many things. For the child who was adopted, part of their identity is the experience of adoption and how it impacts them.  This becomes part of who they are.  Their identity will grow from the child’s own developing understanding of their story and from the people around the child.  In this way, parents become very important in helping facilitate a healthy development of that identity.</a:t>
            </a:r>
          </a:p>
          <a:p>
            <a:endParaRPr lang="en-US" dirty="0"/>
          </a:p>
          <a:p>
            <a:r>
              <a:rPr lang="en-US" dirty="0"/>
              <a:t>We will cover four concepts tonight.</a:t>
            </a:r>
          </a:p>
          <a:p>
            <a:pPr marL="176611" indent="-176611">
              <a:buFont typeface="Arial" panose="020B0604020202020204" pitchFamily="34" charset="0"/>
              <a:buChar char="•"/>
            </a:pPr>
            <a:r>
              <a:rPr lang="en-US" dirty="0"/>
              <a:t>For healthy development, children and youth need to develop their own adoption narrative that gives them a story to answer the questions of who am I and what happened to me?  </a:t>
            </a:r>
          </a:p>
          <a:p>
            <a:pPr marL="176611" indent="-176611">
              <a:buFont typeface="Arial" panose="020B0604020202020204" pitchFamily="34" charset="0"/>
              <a:buChar char="•"/>
            </a:pPr>
            <a:r>
              <a:rPr lang="en-US" dirty="0"/>
              <a:t>Part of our identity includes the impact we feel we have on the world.  Because youth who experienced adoption also experience various kinds of loss,  their identity will be influenced by their ability to feel that their voice matters, if they feel that they can try new things and fail, and even if they do fail that they will still be loved and supported.</a:t>
            </a:r>
          </a:p>
          <a:p>
            <a:pPr marL="176611" indent="-176611">
              <a:buFont typeface="Arial" panose="020B0604020202020204" pitchFamily="34" charset="0"/>
              <a:buChar char="•"/>
            </a:pPr>
            <a:r>
              <a:rPr lang="en-US" dirty="0"/>
              <a:t>An important part of identity are the messages we get about our racial and cultural identity.  How is this handled in the adoptive family is especially important if the adoptive parents come from a different culture or race than the child.</a:t>
            </a:r>
          </a:p>
          <a:p>
            <a:pPr marL="176611" indent="-176611">
              <a:buFont typeface="Arial" panose="020B0604020202020204" pitchFamily="34" charset="0"/>
              <a:buChar char="•"/>
            </a:pPr>
            <a:r>
              <a:rPr lang="en-US" dirty="0"/>
              <a:t>Our identity is also formed from the people around us and the messages we get from them.  So how will I be perceived by others, and how do I talk to others about my experience?</a:t>
            </a:r>
          </a:p>
          <a:p>
            <a:endParaRPr lang="x-none" dirty="0"/>
          </a:p>
        </p:txBody>
      </p:sp>
      <p:sp>
        <p:nvSpPr>
          <p:cNvPr id="4" name="Slide Number Placeholder 3"/>
          <p:cNvSpPr>
            <a:spLocks noGrp="1"/>
          </p:cNvSpPr>
          <p:nvPr>
            <p:ph type="sldNum" sz="quarter" idx="5"/>
          </p:nvPr>
        </p:nvSpPr>
        <p:spPr/>
        <p:txBody>
          <a:bodyPr/>
          <a:lstStyle/>
          <a:p>
            <a:fld id="{FD040570-C7CE-44D7-BF8E-E409C6A59578}" type="slidenum">
              <a:rPr lang="x-none" smtClean="0"/>
              <a:t>6</a:t>
            </a:fld>
            <a:endParaRPr lang="x-none"/>
          </a:p>
        </p:txBody>
      </p:sp>
    </p:spTree>
    <p:extLst>
      <p:ext uri="{BB962C8B-B14F-4D97-AF65-F5344CB8AC3E}">
        <p14:creationId xmlns:p14="http://schemas.microsoft.com/office/powerpoint/2010/main" val="363775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Adopted children face many barriers in their ability to develop positive identity.  </a:t>
            </a:r>
          </a:p>
          <a:p>
            <a:pPr marL="235481" indent="-235481">
              <a:buAutoNum type="arabicPeriod"/>
            </a:pPr>
            <a:r>
              <a:rPr lang="en-US" dirty="0"/>
              <a:t>They have likely experienced early trauma, which has impacted their ability to have secure attachments.  </a:t>
            </a:r>
          </a:p>
          <a:p>
            <a:pPr marL="235481" indent="-235481">
              <a:buAutoNum type="arabicPeriod"/>
            </a:pPr>
            <a:r>
              <a:rPr lang="en-US" dirty="0"/>
              <a:t>They may experience self-blame for their abuse and removal from their family.  </a:t>
            </a:r>
          </a:p>
          <a:p>
            <a:pPr marL="235481" indent="-235481">
              <a:buAutoNum type="arabicPeriod"/>
            </a:pPr>
            <a:r>
              <a:rPr lang="en-US" dirty="0"/>
              <a:t>They have internalized feelings of abandonment and rejection</a:t>
            </a:r>
          </a:p>
          <a:p>
            <a:pPr marL="235481" indent="-235481">
              <a:buAutoNum type="arabicPeriod"/>
            </a:pPr>
            <a:r>
              <a:rPr lang="en-US" dirty="0"/>
              <a:t>They have likely experienced multiple moves between family members or foster homes.</a:t>
            </a:r>
          </a:p>
          <a:p>
            <a:endParaRPr lang="en-US" dirty="0"/>
          </a:p>
          <a:p>
            <a:r>
              <a:rPr lang="en-US" dirty="0"/>
              <a:t>As this quote says, “the stronger the foundation of positive identity and sense of self-worth a child has, the more likely they are to overcome these barriers.” The younger the child, the more powerful the negative influence is likely to be, which can then set the stage for troubling behaviors in adolescence.</a:t>
            </a:r>
          </a:p>
          <a:p>
            <a:r>
              <a:rPr lang="en-US" dirty="0"/>
              <a:t> </a:t>
            </a:r>
          </a:p>
          <a:p>
            <a:r>
              <a:rPr lang="en-US" dirty="0"/>
              <a:t>Your job as a parent is to strive to help lay a foundation of positive identity and sense of self-worth. The firmer a foundation a child has, the more likely they are to overcome these barriers.</a:t>
            </a:r>
            <a:endParaRPr lang="x-none" dirty="0"/>
          </a:p>
        </p:txBody>
      </p:sp>
      <p:sp>
        <p:nvSpPr>
          <p:cNvPr id="4" name="Slide Number Placeholder 3"/>
          <p:cNvSpPr>
            <a:spLocks noGrp="1"/>
          </p:cNvSpPr>
          <p:nvPr>
            <p:ph type="sldNum" sz="quarter" idx="5"/>
          </p:nvPr>
        </p:nvSpPr>
        <p:spPr/>
        <p:txBody>
          <a:bodyPr/>
          <a:lstStyle/>
          <a:p>
            <a:fld id="{FD040570-C7CE-44D7-BF8E-E409C6A59578}" type="slidenum">
              <a:rPr lang="x-none" smtClean="0"/>
              <a:t>7</a:t>
            </a:fld>
            <a:endParaRPr lang="x-none"/>
          </a:p>
        </p:txBody>
      </p:sp>
    </p:spTree>
    <p:extLst>
      <p:ext uri="{BB962C8B-B14F-4D97-AF65-F5344CB8AC3E}">
        <p14:creationId xmlns:p14="http://schemas.microsoft.com/office/powerpoint/2010/main" val="1069762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look at each of the questions we have identified and discuss what your response as an adoptive parent can be to help a child or youth.</a:t>
            </a:r>
          </a:p>
          <a:p>
            <a:r>
              <a:rPr lang="en-US" dirty="0"/>
              <a:t> </a:t>
            </a:r>
          </a:p>
          <a:p>
            <a:r>
              <a:rPr lang="en-US" dirty="0"/>
              <a:t>The first questions we identified is the child’s search for the answers to “What happened to me?  What does it mean that I am adopted?  Who does it make me now that I started in one place but am now here?  What is my own story and how am I to understand what that means?”</a:t>
            </a:r>
          </a:p>
          <a:p>
            <a:endParaRPr lang="x-none" dirty="0"/>
          </a:p>
        </p:txBody>
      </p:sp>
      <p:sp>
        <p:nvSpPr>
          <p:cNvPr id="4" name="Slide Number Placeholder 3"/>
          <p:cNvSpPr>
            <a:spLocks noGrp="1"/>
          </p:cNvSpPr>
          <p:nvPr>
            <p:ph type="sldNum" sz="quarter" idx="5"/>
          </p:nvPr>
        </p:nvSpPr>
        <p:spPr/>
        <p:txBody>
          <a:bodyPr/>
          <a:lstStyle/>
          <a:p>
            <a:fld id="{FD040570-C7CE-44D7-BF8E-E409C6A59578}" type="slidenum">
              <a:rPr lang="x-none" smtClean="0"/>
              <a:t>8</a:t>
            </a:fld>
            <a:endParaRPr lang="x-none"/>
          </a:p>
        </p:txBody>
      </p:sp>
    </p:spTree>
    <p:extLst>
      <p:ext uri="{BB962C8B-B14F-4D97-AF65-F5344CB8AC3E}">
        <p14:creationId xmlns:p14="http://schemas.microsoft.com/office/powerpoint/2010/main" val="4035066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task of healthy identity development we are going to look at is that of a child’s story or what is also called an adoption narrative.  Children and youth develop their own adoption narrative which gives them a story to answer the questions of who am I and what happened to me?  </a:t>
            </a:r>
          </a:p>
          <a:p>
            <a:endParaRPr lang="en-US" dirty="0"/>
          </a:p>
          <a:p>
            <a:r>
              <a:rPr lang="en-US" dirty="0"/>
              <a:t>In our last session, we dug into Mara’s story and explored how the language of the adoption narrative can positively or negatively affect a child’s understanding of these identity questions.  You also had the opportunity to hear a re-telling of Mara’s story at three ages to have examples of how parents can facilitate this development of their adoption narrative.  </a:t>
            </a:r>
          </a:p>
          <a:p>
            <a:endParaRPr lang="en-US" dirty="0"/>
          </a:p>
          <a:p>
            <a:r>
              <a:rPr lang="en-US" dirty="0"/>
              <a:t>The handout we shared in our last session: ADOPTION ACROSS DEVELOPMENT will help you remember the tasks at the identity/adolescence stage.    </a:t>
            </a:r>
          </a:p>
          <a:p>
            <a:endParaRPr lang="x-none" dirty="0"/>
          </a:p>
        </p:txBody>
      </p:sp>
      <p:sp>
        <p:nvSpPr>
          <p:cNvPr id="4" name="Slide Number Placeholder 3"/>
          <p:cNvSpPr>
            <a:spLocks noGrp="1"/>
          </p:cNvSpPr>
          <p:nvPr>
            <p:ph type="sldNum" sz="quarter" idx="5"/>
          </p:nvPr>
        </p:nvSpPr>
        <p:spPr/>
        <p:txBody>
          <a:bodyPr/>
          <a:lstStyle/>
          <a:p>
            <a:fld id="{FD040570-C7CE-44D7-BF8E-E409C6A59578}" type="slidenum">
              <a:rPr lang="x-none" smtClean="0"/>
              <a:t>9</a:t>
            </a:fld>
            <a:endParaRPr lang="x-none"/>
          </a:p>
        </p:txBody>
      </p:sp>
    </p:spTree>
    <p:extLst>
      <p:ext uri="{BB962C8B-B14F-4D97-AF65-F5344CB8AC3E}">
        <p14:creationId xmlns:p14="http://schemas.microsoft.com/office/powerpoint/2010/main" val="26038944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lumMod val="7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A76EB9D5-7E1A-4433-8B21-2237CC26FA2C}" type="datetimeFigureOut">
              <a:rPr lang="en-US" dirty="0"/>
              <a:t>8/28/2023</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598A19-B9D6-4696-A74D-9FEF900C8B6A}" type="datetimeFigureOut">
              <a:rPr lang="en-US" dirty="0"/>
              <a:t>8/28/2023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205100-39B0-4914-BBD6-34F267582565}" type="datetimeFigureOut">
              <a:rPr lang="en-US" dirty="0"/>
              <a:t>8/28/2023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9EF837-FEDB-44F2-8FB5-4F56FC548A33}" type="datetimeFigureOut">
              <a:rPr lang="en-US" dirty="0"/>
              <a:t>8/28/2023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6" name="Rectangle 15"/>
          <p:cNvSpPr/>
          <p:nvPr/>
        </p:nvSpPr>
        <p:spPr>
          <a:xfrm>
            <a:off x="11784" y="0"/>
            <a:ext cx="12192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4EC2AB55-62C0-407E-B706-C907B44B0BFC}" type="datetimeFigureOut">
              <a:rPr lang="en-US" dirty="0"/>
              <a:t>8/28/2023</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FBB33F-FEF5-4E73-A5F9-307689FE77C6}" type="datetimeFigureOut">
              <a:rPr lang="en-US" dirty="0"/>
              <a:t>8/28/2023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4B5FA4-F0B8-4D71-BC92-932E3A1502F8}" type="datetimeFigureOut">
              <a:rPr lang="en-US" dirty="0"/>
              <a:t>8/28/2023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D89F80-C2CE-4D6A-80E4-D3515AD92BC6}" type="datetimeFigureOut">
              <a:rPr lang="en-US" dirty="0"/>
              <a:t>8/28/2023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4220E-EF40-477E-B84C-637FC7CE78DB}" type="datetimeFigureOut">
              <a:rPr lang="en-US" dirty="0"/>
              <a:t>8/28/2023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FD0B8D63-E026-4E54-B301-C824E1BD14F3}" type="datetimeFigureOut">
              <a:rPr lang="en-US" dirty="0"/>
              <a:t>8/28/2023</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6728" y="6227064"/>
            <a:ext cx="1463040" cy="256032"/>
          </a:xfrm>
        </p:spPr>
        <p:txBody>
          <a:body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6C423185-9573-406A-8068-0AB4F2335019}" type="datetimeFigureOut">
              <a:rPr lang="en-US" dirty="0"/>
              <a:t>8/28/2023</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56032"/>
          </a:xfrm>
        </p:spPr>
        <p:txBody>
          <a:body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6C5516DA-9D86-4E1E-A623-C11F9F74EB59}" type="datetimeFigureOut">
              <a:rPr lang="en-US" dirty="0"/>
              <a:t>8/28/2023</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spd="slow">
    <p:wipe/>
  </p:transition>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ideo" Target="https://www.youtube.com/embed/LTZwUks_wFE?feature=oembed" TargetMode="Externa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microsoft.com/office/2007/relationships/hdphoto" Target="../media/hdphoto3.wdp"/></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microsoft.com/office/2007/relationships/hdphoto" Target="../media/hdphoto2.wdp"/><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9.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11.png"/><Relationship Id="rId4" Type="http://schemas.openxmlformats.org/officeDocument/2006/relationships/image" Target="../media/image8.png"/><Relationship Id="rId9" Type="http://schemas.microsoft.com/office/2007/relationships/hdphoto" Target="../media/hdphoto3.wdp"/></Relationships>
</file>

<file path=ppt/slides/_rels/slide3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microsoft.com/office/2007/relationships/hdphoto" Target="../media/hdphoto2.wd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11.png"/><Relationship Id="rId4" Type="http://schemas.openxmlformats.org/officeDocument/2006/relationships/image" Target="../media/image8.png"/><Relationship Id="rId9"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281EC22F-F44C-4882-BDDF-53A3A5033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634B01FF-0836-4308-BC34-3EFE0C4233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6269159" cy="557107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48" name="Rectangle 47">
            <a:extLst>
              <a:ext uri="{FF2B5EF4-FFF2-40B4-BE49-F238E27FC236}">
                <a16:creationId xmlns:a16="http://schemas.microsoft.com/office/drawing/2014/main" id="{7A894494-14EC-47C7-883B-226F6CB5B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16" y="809244"/>
            <a:ext cx="5943600" cy="5239512"/>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4B820BBE-C958-4901-AA9F-6352F820F8D2}"/>
              </a:ext>
            </a:extLst>
          </p:cNvPr>
          <p:cNvSpPr>
            <a:spLocks noGrp="1"/>
          </p:cNvSpPr>
          <p:nvPr>
            <p:ph type="ctrTitle"/>
          </p:nvPr>
        </p:nvSpPr>
        <p:spPr>
          <a:xfrm>
            <a:off x="1243632" y="1559768"/>
            <a:ext cx="5068568" cy="3135379"/>
          </a:xfrm>
        </p:spPr>
        <p:txBody>
          <a:bodyPr>
            <a:normAutofit/>
          </a:bodyPr>
          <a:lstStyle/>
          <a:p>
            <a:r>
              <a:rPr lang="en-US" sz="5600" dirty="0"/>
              <a:t>Building FAMILIES THROUGH ADOPTION</a:t>
            </a:r>
            <a:endParaRPr lang="x-none" sz="5600" dirty="0"/>
          </a:p>
        </p:txBody>
      </p:sp>
      <p:sp>
        <p:nvSpPr>
          <p:cNvPr id="3" name="Subtitle 2">
            <a:extLst>
              <a:ext uri="{FF2B5EF4-FFF2-40B4-BE49-F238E27FC236}">
                <a16:creationId xmlns:a16="http://schemas.microsoft.com/office/drawing/2014/main" id="{388FCF6D-F882-455A-8AB7-2B7BF2231DBC}"/>
              </a:ext>
            </a:extLst>
          </p:cNvPr>
          <p:cNvSpPr>
            <a:spLocks noGrp="1"/>
          </p:cNvSpPr>
          <p:nvPr>
            <p:ph type="subTitle" idx="1"/>
          </p:nvPr>
        </p:nvSpPr>
        <p:spPr>
          <a:xfrm>
            <a:off x="1243633" y="4708186"/>
            <a:ext cx="5068567" cy="797089"/>
          </a:xfrm>
        </p:spPr>
        <p:txBody>
          <a:bodyPr>
            <a:normAutofit/>
          </a:bodyPr>
          <a:lstStyle/>
          <a:p>
            <a:pPr>
              <a:spcAft>
                <a:spcPts val="600"/>
              </a:spcAft>
            </a:pPr>
            <a:r>
              <a:rPr lang="en-US"/>
              <a:t>WELCOME BACK!</a:t>
            </a:r>
            <a:endParaRPr lang="x-none"/>
          </a:p>
        </p:txBody>
      </p:sp>
      <p:sp>
        <p:nvSpPr>
          <p:cNvPr id="50" name="Rectangle 49">
            <a:extLst>
              <a:ext uri="{FF2B5EF4-FFF2-40B4-BE49-F238E27FC236}">
                <a16:creationId xmlns:a16="http://schemas.microsoft.com/office/drawing/2014/main" id="{86A73AEB-32D9-4A62-A021-C45AFA1B9F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7796" y="640856"/>
            <a:ext cx="1920240" cy="731520"/>
          </a:xfrm>
          <a:prstGeom prst="rect">
            <a:avLst/>
          </a:prstGeom>
          <a:solidFill>
            <a:srgbClr val="976559"/>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2" name="Straight Connector 51">
            <a:extLst>
              <a:ext uri="{FF2B5EF4-FFF2-40B4-BE49-F238E27FC236}">
                <a16:creationId xmlns:a16="http://schemas.microsoft.com/office/drawing/2014/main" id="{B2902E7B-FCDD-44C6-A345-5A6E388010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2096"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F4EC041-8BEB-4149-9B57-D9178092CA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23736"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B9C94A3C-45BA-48FE-9B98-4CC59AF0BE8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2096"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EEB9D56B-EB2C-426E-B915-21338349F6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055" y="0"/>
            <a:ext cx="46360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circle&#10;&#10;Description automatically generated">
            <a:extLst>
              <a:ext uri="{FF2B5EF4-FFF2-40B4-BE49-F238E27FC236}">
                <a16:creationId xmlns:a16="http://schemas.microsoft.com/office/drawing/2014/main" id="{4877B293-F906-4BAA-B483-15CDAC8D96E0}"/>
              </a:ext>
            </a:extLst>
          </p:cNvPr>
          <p:cNvPicPr>
            <a:picLocks noChangeAspect="1"/>
          </p:cNvPicPr>
          <p:nvPr/>
        </p:nvPicPr>
        <p:blipFill>
          <a:blip r:embed="rId3"/>
          <a:stretch>
            <a:fillRect/>
          </a:stretch>
        </p:blipFill>
        <p:spPr>
          <a:xfrm>
            <a:off x="7875808" y="1029116"/>
            <a:ext cx="3996089" cy="1571021"/>
          </a:xfrm>
          <a:prstGeom prst="rect">
            <a:avLst/>
          </a:prstGeom>
        </p:spPr>
      </p:pic>
      <p:pic>
        <p:nvPicPr>
          <p:cNvPr id="4" name="Picture 3">
            <a:extLst>
              <a:ext uri="{FF2B5EF4-FFF2-40B4-BE49-F238E27FC236}">
                <a16:creationId xmlns:a16="http://schemas.microsoft.com/office/drawing/2014/main" id="{0BA40284-AE1F-46B6-A997-6C48DDE0482A}"/>
              </a:ext>
            </a:extLst>
          </p:cNvPr>
          <p:cNvPicPr>
            <a:picLocks noChangeAspect="1"/>
          </p:cNvPicPr>
          <p:nvPr/>
        </p:nvPicPr>
        <p:blipFill>
          <a:blip r:embed="rId4"/>
          <a:stretch>
            <a:fillRect/>
          </a:stretch>
        </p:blipFill>
        <p:spPr>
          <a:xfrm>
            <a:off x="8101461" y="2920178"/>
            <a:ext cx="3544783" cy="2951032"/>
          </a:xfrm>
          <a:prstGeom prst="rect">
            <a:avLst/>
          </a:prstGeom>
        </p:spPr>
      </p:pic>
    </p:spTree>
    <p:extLst>
      <p:ext uri="{BB962C8B-B14F-4D97-AF65-F5344CB8AC3E}">
        <p14:creationId xmlns:p14="http://schemas.microsoft.com/office/powerpoint/2010/main" val="3311488868"/>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A369F-0F84-491F-A938-ACD0F8760251}"/>
              </a:ext>
            </a:extLst>
          </p:cNvPr>
          <p:cNvSpPr>
            <a:spLocks noGrp="1"/>
          </p:cNvSpPr>
          <p:nvPr>
            <p:ph type="title"/>
          </p:nvPr>
        </p:nvSpPr>
        <p:spPr>
          <a:xfrm>
            <a:off x="6252382" y="727628"/>
            <a:ext cx="5939618" cy="1645920"/>
          </a:xfrm>
        </p:spPr>
        <p:txBody>
          <a:bodyPr>
            <a:noAutofit/>
          </a:bodyPr>
          <a:lstStyle/>
          <a:p>
            <a:r>
              <a:rPr lang="en-US" sz="4000" b="1" dirty="0"/>
              <a:t>Adoption + Adolescence = IDENTITY CRISIS</a:t>
            </a:r>
            <a:endParaRPr lang="x-none" sz="4000" b="1" dirty="0"/>
          </a:p>
        </p:txBody>
      </p:sp>
      <p:sp>
        <p:nvSpPr>
          <p:cNvPr id="12" name="Rectangle 11">
            <a:extLst>
              <a:ext uri="{FF2B5EF4-FFF2-40B4-BE49-F238E27FC236}">
                <a16:creationId xmlns:a16="http://schemas.microsoft.com/office/drawing/2014/main" id="{0BBB6B01-5B73-410C-B70E-8CF2FA470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654" y="727628"/>
            <a:ext cx="5367164" cy="541555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8712F587-12D0-435C-8E3F-F44C36EE7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noFill/>
          <a:ln w="6350" cap="sq" cmpd="sng" algn="ctr">
            <a:solidFill>
              <a:schemeClr val="tx1">
                <a:lumMod val="75000"/>
                <a:lumOff val="25000"/>
              </a:schemeClr>
            </a:solidFill>
            <a:prstDash val="solid"/>
            <a:miter lim="800000"/>
          </a:ln>
          <a:effectLst/>
        </p:spPr>
      </p:sp>
      <p:pic>
        <p:nvPicPr>
          <p:cNvPr id="5" name="Content Placeholder 4" descr="Icon&#10;&#10;Description automatically generated">
            <a:extLst>
              <a:ext uri="{FF2B5EF4-FFF2-40B4-BE49-F238E27FC236}">
                <a16:creationId xmlns:a16="http://schemas.microsoft.com/office/drawing/2014/main" id="{438E198B-796C-4862-888C-80C333C053CC}"/>
              </a:ext>
            </a:extLst>
          </p:cNvPr>
          <p:cNvPicPr>
            <a:picLocks noChangeAspect="1"/>
          </p:cNvPicPr>
          <p:nvPr/>
        </p:nvPicPr>
        <p:blipFill>
          <a:blip r:embed="rId3"/>
          <a:stretch>
            <a:fillRect/>
          </a:stretch>
        </p:blipFill>
        <p:spPr>
          <a:xfrm>
            <a:off x="1566171" y="1206900"/>
            <a:ext cx="3692607" cy="4462365"/>
          </a:xfrm>
          <a:prstGeom prst="rect">
            <a:avLst/>
          </a:prstGeom>
        </p:spPr>
      </p:pic>
      <p:sp>
        <p:nvSpPr>
          <p:cNvPr id="9" name="Content Placeholder 8">
            <a:extLst>
              <a:ext uri="{FF2B5EF4-FFF2-40B4-BE49-F238E27FC236}">
                <a16:creationId xmlns:a16="http://schemas.microsoft.com/office/drawing/2014/main" id="{BD8FB7CB-8DE8-4D8B-A1D9-32A05EBD4138}"/>
              </a:ext>
            </a:extLst>
          </p:cNvPr>
          <p:cNvSpPr>
            <a:spLocks noGrp="1"/>
          </p:cNvSpPr>
          <p:nvPr>
            <p:ph idx="1"/>
          </p:nvPr>
        </p:nvSpPr>
        <p:spPr>
          <a:xfrm>
            <a:off x="6409944" y="2647060"/>
            <a:ext cx="5054402" cy="3496120"/>
          </a:xfrm>
        </p:spPr>
        <p:txBody>
          <a:bodyP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22222"/>
              </a:solidFill>
              <a:effectLst/>
              <a:uLnTx/>
              <a:uFillTx/>
              <a:latin typeface="Roboto" panose="02000000000000000000" pitchFamily="2" charset="0"/>
              <a:ea typeface="+mn-ea"/>
              <a:cs typeface="+mn-cs"/>
            </a:endParaRPr>
          </a:p>
          <a:p>
            <a:pPr marL="0" marR="0" lvl="0" indent="0" algn="ctr" defTabSz="457200" rtl="0" eaLnBrk="1" fontAlgn="t"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222222"/>
                </a:solidFill>
                <a:effectLst/>
                <a:uLnTx/>
                <a:uFillTx/>
                <a:latin typeface="Roboto" panose="02000000000000000000" pitchFamily="2" charset="0"/>
                <a:ea typeface="+mn-ea"/>
                <a:cs typeface="+mn-cs"/>
              </a:rPr>
              <a:t>i·den·ti·ty</a:t>
            </a:r>
            <a:r>
              <a:rPr kumimoji="0" lang="en-US" sz="2400" b="1" i="0" u="none" strike="noStrike" kern="1200" cap="none" spc="0" normalizeH="0" baseline="0" noProof="0" dirty="0">
                <a:ln>
                  <a:noFill/>
                </a:ln>
                <a:solidFill>
                  <a:srgbClr val="222222"/>
                </a:solidFill>
                <a:effectLst/>
                <a:uLnTx/>
                <a:uFillTx/>
                <a:latin typeface="Roboto" panose="02000000000000000000" pitchFamily="2" charset="0"/>
                <a:ea typeface="+mn-ea"/>
                <a:cs typeface="+mn-cs"/>
              </a:rPr>
              <a:t> </a:t>
            </a:r>
            <a:r>
              <a:rPr kumimoji="0" lang="en-US" sz="2400" b="1" i="0" u="none" strike="noStrike" kern="1200" cap="none" spc="0" normalizeH="0" baseline="0" noProof="0" dirty="0" err="1">
                <a:ln>
                  <a:noFill/>
                </a:ln>
                <a:solidFill>
                  <a:srgbClr val="222222"/>
                </a:solidFill>
                <a:effectLst/>
                <a:uLnTx/>
                <a:uFillTx/>
                <a:latin typeface="Roboto" panose="02000000000000000000" pitchFamily="2" charset="0"/>
                <a:ea typeface="+mn-ea"/>
                <a:cs typeface="+mn-cs"/>
              </a:rPr>
              <a:t>cri·sis</a:t>
            </a:r>
            <a:r>
              <a:rPr kumimoji="0" lang="en-US" sz="2400" b="1" i="0" u="none" strike="noStrike" kern="1200" cap="none" spc="0" normalizeH="0" baseline="0" noProof="0" dirty="0">
                <a:ln>
                  <a:noFill/>
                </a:ln>
                <a:solidFill>
                  <a:srgbClr val="222222"/>
                </a:solidFill>
                <a:effectLst/>
                <a:uLnTx/>
                <a:uFillTx/>
                <a:latin typeface="Roboto" panose="02000000000000000000" pitchFamily="2" charset="0"/>
                <a:ea typeface="+mn-ea"/>
                <a:cs typeface="+mn-cs"/>
              </a:rPr>
              <a:t>    </a:t>
            </a:r>
            <a:r>
              <a:rPr kumimoji="0" lang="en-US" sz="2400" b="1" i="0" u="none" strike="noStrike" kern="1200" cap="none" spc="0" normalizeH="0" baseline="0" noProof="0" dirty="0">
                <a:ln>
                  <a:noFill/>
                </a:ln>
                <a:solidFill>
                  <a:srgbClr val="70757A"/>
                </a:solidFill>
                <a:effectLst/>
                <a:uLnTx/>
                <a:uFillTx/>
                <a:latin typeface="Roboto" panose="02000000000000000000" pitchFamily="2" charset="0"/>
                <a:ea typeface="+mn-ea"/>
                <a:cs typeface="+mn-cs"/>
              </a:rPr>
              <a:t>/</a:t>
            </a:r>
            <a:r>
              <a:rPr kumimoji="0" lang="en-US" sz="2400" b="1" i="0" u="none" strike="noStrike" kern="1200" cap="none" spc="0" normalizeH="0" baseline="0" noProof="0" dirty="0" err="1">
                <a:ln>
                  <a:noFill/>
                </a:ln>
                <a:solidFill>
                  <a:srgbClr val="70757A"/>
                </a:solidFill>
                <a:effectLst/>
                <a:uLnTx/>
                <a:uFillTx/>
                <a:latin typeface="Roboto" panose="02000000000000000000" pitchFamily="2" charset="0"/>
                <a:ea typeface="+mn-ea"/>
                <a:cs typeface="+mn-cs"/>
              </a:rPr>
              <a:t>īˈden</a:t>
            </a:r>
            <a:r>
              <a:rPr kumimoji="0" lang="en-US" sz="2400" b="1" i="0" u="none" strike="noStrike" kern="1200" cap="none" spc="0" normalizeH="0" baseline="0" noProof="0" dirty="0">
                <a:ln>
                  <a:noFill/>
                </a:ln>
                <a:solidFill>
                  <a:srgbClr val="70757A"/>
                </a:solidFill>
                <a:effectLst/>
                <a:uLnTx/>
                <a:uFillTx/>
                <a:latin typeface="Roboto" panose="02000000000000000000" pitchFamily="2" charset="0"/>
                <a:ea typeface="+mn-ea"/>
                <a:cs typeface="+mn-cs"/>
              </a:rPr>
              <a:t>(t)</a:t>
            </a:r>
            <a:r>
              <a:rPr kumimoji="0" lang="en-US" sz="2400" b="1" i="0" u="none" strike="noStrike" kern="1200" cap="none" spc="0" normalizeH="0" baseline="0" noProof="0" dirty="0" err="1">
                <a:ln>
                  <a:noFill/>
                </a:ln>
                <a:solidFill>
                  <a:srgbClr val="70757A"/>
                </a:solidFill>
                <a:effectLst/>
                <a:uLnTx/>
                <a:uFillTx/>
                <a:latin typeface="Roboto" panose="02000000000000000000" pitchFamily="2" charset="0"/>
                <a:ea typeface="+mn-ea"/>
                <a:cs typeface="+mn-cs"/>
              </a:rPr>
              <a:t>ədē</a:t>
            </a:r>
            <a:r>
              <a:rPr kumimoji="0" lang="en-US" sz="2400" b="1" i="0" u="none" strike="noStrike" kern="1200" cap="none" spc="0" normalizeH="0" baseline="0" noProof="0" dirty="0">
                <a:ln>
                  <a:noFill/>
                </a:ln>
                <a:solidFill>
                  <a:srgbClr val="70757A"/>
                </a:solidFill>
                <a:effectLst/>
                <a:uLnTx/>
                <a:uFillTx/>
                <a:latin typeface="Roboto" panose="02000000000000000000" pitchFamily="2" charset="0"/>
                <a:ea typeface="+mn-ea"/>
                <a:cs typeface="+mn-cs"/>
              </a:rPr>
              <a:t> ˌ</a:t>
            </a:r>
            <a:r>
              <a:rPr kumimoji="0" lang="en-US" sz="2400" b="1" i="0" u="none" strike="noStrike" kern="1200" cap="none" spc="0" normalizeH="0" baseline="0" noProof="0" dirty="0" err="1">
                <a:ln>
                  <a:noFill/>
                </a:ln>
                <a:solidFill>
                  <a:srgbClr val="70757A"/>
                </a:solidFill>
                <a:effectLst/>
                <a:uLnTx/>
                <a:uFillTx/>
                <a:latin typeface="Roboto" panose="02000000000000000000" pitchFamily="2" charset="0"/>
                <a:ea typeface="+mn-ea"/>
                <a:cs typeface="+mn-cs"/>
              </a:rPr>
              <a:t>krīsis</a:t>
            </a:r>
            <a:r>
              <a:rPr kumimoji="0" lang="en-US" sz="2400" b="1" i="0" u="none" strike="noStrike" kern="1200" cap="none" spc="0" normalizeH="0" baseline="0" noProof="0" dirty="0">
                <a:ln>
                  <a:noFill/>
                </a:ln>
                <a:solidFill>
                  <a:srgbClr val="70757A"/>
                </a:solidFill>
                <a:effectLst/>
                <a:uLnTx/>
                <a:uFillTx/>
                <a:latin typeface="Roboto" panose="02000000000000000000" pitchFamily="2" charset="0"/>
                <a:ea typeface="+mn-ea"/>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0757A"/>
              </a:solidFill>
              <a:effectLst/>
              <a:uLnTx/>
              <a:uFillTx/>
              <a:latin typeface="Roboto" panose="02000000000000000000" pitchFamily="2"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solidFill>
                  <a:srgbClr val="222222"/>
                </a:solidFill>
                <a:latin typeface="Roboto" panose="02000000000000000000" pitchFamily="2" charset="0"/>
              </a:rPr>
              <a:t>-</a:t>
            </a:r>
            <a:r>
              <a:rPr kumimoji="0" lang="en-US" sz="2400" b="0" i="0" u="none" strike="noStrike" kern="1200" cap="none" spc="0" normalizeH="0" baseline="0" noProof="0" dirty="0">
                <a:ln>
                  <a:noFill/>
                </a:ln>
                <a:solidFill>
                  <a:srgbClr val="222222"/>
                </a:solidFill>
                <a:effectLst/>
                <a:uLnTx/>
                <a:uFillTx/>
                <a:latin typeface="Roboto" panose="02000000000000000000" pitchFamily="2" charset="0"/>
                <a:ea typeface="+mn-ea"/>
                <a:cs typeface="+mn-cs"/>
              </a:rPr>
              <a:t> period of uncertainty and confusion in which a person's sense of identity becomes insecure.</a:t>
            </a:r>
          </a:p>
          <a:p>
            <a:pPr marL="0" indent="0">
              <a:buNone/>
            </a:pPr>
            <a:endParaRPr lang="en-US" dirty="0"/>
          </a:p>
        </p:txBody>
      </p:sp>
    </p:spTree>
    <p:extLst>
      <p:ext uri="{BB962C8B-B14F-4D97-AF65-F5344CB8AC3E}">
        <p14:creationId xmlns:p14="http://schemas.microsoft.com/office/powerpoint/2010/main" val="2754143288"/>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l_fi" descr="http://vmosecurity.com/FAmily%20Collage%20copy.jpg">
            <a:extLst>
              <a:ext uri="{FF2B5EF4-FFF2-40B4-BE49-F238E27FC236}">
                <a16:creationId xmlns:a16="http://schemas.microsoft.com/office/drawing/2014/main" id="{84C0E15F-5421-4E52-9E2E-18C5BAA2430F}"/>
              </a:ext>
            </a:extLst>
          </p:cNvPr>
          <p:cNvPicPr>
            <a:picLocks noGrp="1"/>
          </p:cNvPicPr>
          <p:nvPr>
            <p:ph idx="1"/>
          </p:nvPr>
        </p:nvPicPr>
        <p:blipFill>
          <a:blip r:embed="rId3" cstate="print"/>
          <a:srcRect/>
          <a:stretch>
            <a:fillRect/>
          </a:stretch>
        </p:blipFill>
        <p:spPr bwMode="auto">
          <a:xfrm>
            <a:off x="2872318" y="2059553"/>
            <a:ext cx="5985932" cy="4141221"/>
          </a:xfrm>
          <a:prstGeom prst="rect">
            <a:avLst/>
          </a:prstGeom>
          <a:noFill/>
          <a:ln w="9525">
            <a:noFill/>
            <a:miter lim="800000"/>
            <a:headEnd/>
            <a:tailEnd/>
          </a:ln>
        </p:spPr>
      </p:pic>
      <p:sp>
        <p:nvSpPr>
          <p:cNvPr id="2" name="Title 1">
            <a:extLst>
              <a:ext uri="{FF2B5EF4-FFF2-40B4-BE49-F238E27FC236}">
                <a16:creationId xmlns:a16="http://schemas.microsoft.com/office/drawing/2014/main" id="{F80FB747-65C2-479D-8825-90BFD055DAEC}"/>
              </a:ext>
            </a:extLst>
          </p:cNvPr>
          <p:cNvSpPr>
            <a:spLocks noGrp="1"/>
          </p:cNvSpPr>
          <p:nvPr>
            <p:ph type="title"/>
          </p:nvPr>
        </p:nvSpPr>
        <p:spPr/>
        <p:txBody>
          <a:bodyPr>
            <a:normAutofit fontScale="90000"/>
          </a:bodyPr>
          <a:lstStyle/>
          <a:p>
            <a:pPr algn="ctr"/>
            <a:r>
              <a:rPr lang="en-US" b="1" dirty="0"/>
              <a:t>Who am I? The WHOLE story, not the HOLE story.</a:t>
            </a:r>
            <a:endParaRPr lang="x-none" b="1" dirty="0"/>
          </a:p>
        </p:txBody>
      </p:sp>
      <p:pic>
        <p:nvPicPr>
          <p:cNvPr id="16" name="Picture 15" descr="Icon&#10;&#10;Description automatically generated">
            <a:extLst>
              <a:ext uri="{FF2B5EF4-FFF2-40B4-BE49-F238E27FC236}">
                <a16:creationId xmlns:a16="http://schemas.microsoft.com/office/drawing/2014/main" id="{BDE97DD8-5942-4941-B60E-C65EA3A6975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rot="2635521">
            <a:off x="2711739" y="2014194"/>
            <a:ext cx="1622778" cy="1752600"/>
          </a:xfrm>
          <a:prstGeom prst="rect">
            <a:avLst/>
          </a:prstGeom>
        </p:spPr>
      </p:pic>
      <p:pic>
        <p:nvPicPr>
          <p:cNvPr id="20" name="Picture 19" descr="Icon&#10;&#10;Description automatically generated">
            <a:extLst>
              <a:ext uri="{FF2B5EF4-FFF2-40B4-BE49-F238E27FC236}">
                <a16:creationId xmlns:a16="http://schemas.microsoft.com/office/drawing/2014/main" id="{0A05ED17-C5CE-4650-AEE4-66A8B19CEA9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rot="2520116">
            <a:off x="5073651" y="2790850"/>
            <a:ext cx="1622778" cy="1752600"/>
          </a:xfrm>
          <a:prstGeom prst="rect">
            <a:avLst/>
          </a:prstGeom>
        </p:spPr>
      </p:pic>
      <p:pic>
        <p:nvPicPr>
          <p:cNvPr id="21" name="Picture 20" descr="Icon&#10;&#10;Description automatically generated">
            <a:extLst>
              <a:ext uri="{FF2B5EF4-FFF2-40B4-BE49-F238E27FC236}">
                <a16:creationId xmlns:a16="http://schemas.microsoft.com/office/drawing/2014/main" id="{4B2E312B-0195-4665-8661-E89850350AC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rot="2657233">
            <a:off x="3631085" y="4443806"/>
            <a:ext cx="1622778" cy="1752600"/>
          </a:xfrm>
          <a:prstGeom prst="rect">
            <a:avLst/>
          </a:prstGeom>
        </p:spPr>
      </p:pic>
      <p:pic>
        <p:nvPicPr>
          <p:cNvPr id="22" name="Picture 21" descr="Icon&#10;&#10;Description automatically generated">
            <a:extLst>
              <a:ext uri="{FF2B5EF4-FFF2-40B4-BE49-F238E27FC236}">
                <a16:creationId xmlns:a16="http://schemas.microsoft.com/office/drawing/2014/main" id="{AD34EE88-2AB4-41C7-AB02-DEA48C25F90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rot="2363007">
            <a:off x="7188832" y="4449066"/>
            <a:ext cx="1622778" cy="1752600"/>
          </a:xfrm>
          <a:prstGeom prst="rect">
            <a:avLst/>
          </a:prstGeom>
        </p:spPr>
      </p:pic>
      <p:pic>
        <p:nvPicPr>
          <p:cNvPr id="23" name="Picture 22" descr="Icon&#10;&#10;Description automatically generated">
            <a:extLst>
              <a:ext uri="{FF2B5EF4-FFF2-40B4-BE49-F238E27FC236}">
                <a16:creationId xmlns:a16="http://schemas.microsoft.com/office/drawing/2014/main" id="{BF877E05-CAC4-426F-9413-B359E08786C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rot="2415929">
            <a:off x="7055449" y="2330987"/>
            <a:ext cx="1622778" cy="1752600"/>
          </a:xfrm>
          <a:prstGeom prst="rect">
            <a:avLst/>
          </a:prstGeom>
        </p:spPr>
      </p:pic>
    </p:spTree>
    <p:extLst>
      <p:ext uri="{BB962C8B-B14F-4D97-AF65-F5344CB8AC3E}">
        <p14:creationId xmlns:p14="http://schemas.microsoft.com/office/powerpoint/2010/main" val="4032357964"/>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0660FF-84AF-40D5-9DB8-6ABBD8D85F0E}"/>
              </a:ext>
            </a:extLst>
          </p:cNvPr>
          <p:cNvSpPr>
            <a:spLocks noGrp="1"/>
          </p:cNvSpPr>
          <p:nvPr>
            <p:ph idx="1"/>
          </p:nvPr>
        </p:nvSpPr>
        <p:spPr>
          <a:xfrm>
            <a:off x="6898440" y="3448050"/>
            <a:ext cx="4226760" cy="3931920"/>
          </a:xfrm>
        </p:spPr>
        <p:txBody>
          <a:bodyPr>
            <a:normAutofit/>
          </a:bodyPr>
          <a:lstStyle/>
          <a:p>
            <a:pPr marL="0" indent="0" algn="ctr">
              <a:buNone/>
            </a:pPr>
            <a:r>
              <a:rPr lang="en-US" sz="3200" b="1" dirty="0"/>
              <a:t>Question:</a:t>
            </a:r>
          </a:p>
          <a:p>
            <a:pPr marL="0" indent="0" algn="ctr">
              <a:buNone/>
            </a:pPr>
            <a:r>
              <a:rPr lang="en-US" sz="3200" dirty="0"/>
              <a:t>Where can families get the information to fill in the pieces of their child’s story? </a:t>
            </a:r>
            <a:endParaRPr lang="x-none" sz="3200" dirty="0"/>
          </a:p>
        </p:txBody>
      </p:sp>
      <p:pic>
        <p:nvPicPr>
          <p:cNvPr id="4" name="Picture 3">
            <a:extLst>
              <a:ext uri="{FF2B5EF4-FFF2-40B4-BE49-F238E27FC236}">
                <a16:creationId xmlns:a16="http://schemas.microsoft.com/office/drawing/2014/main" id="{DCA91931-8536-44DB-BE75-EBD4BAAEBDA3}"/>
              </a:ext>
            </a:extLst>
          </p:cNvPr>
          <p:cNvPicPr>
            <a:picLocks noChangeAspect="1"/>
          </p:cNvPicPr>
          <p:nvPr/>
        </p:nvPicPr>
        <p:blipFill>
          <a:blip r:embed="rId3"/>
          <a:stretch>
            <a:fillRect/>
          </a:stretch>
        </p:blipFill>
        <p:spPr>
          <a:xfrm>
            <a:off x="389579" y="899017"/>
            <a:ext cx="4230991" cy="3029975"/>
          </a:xfrm>
          <a:prstGeom prst="rect">
            <a:avLst/>
          </a:prstGeom>
        </p:spPr>
      </p:pic>
      <p:sp>
        <p:nvSpPr>
          <p:cNvPr id="5" name="Rectangle 4">
            <a:extLst>
              <a:ext uri="{FF2B5EF4-FFF2-40B4-BE49-F238E27FC236}">
                <a16:creationId xmlns:a16="http://schemas.microsoft.com/office/drawing/2014/main" id="{C43710ED-2114-430D-8578-462205928A17}"/>
              </a:ext>
            </a:extLst>
          </p:cNvPr>
          <p:cNvSpPr/>
          <p:nvPr/>
        </p:nvSpPr>
        <p:spPr>
          <a:xfrm>
            <a:off x="4760162" y="419100"/>
            <a:ext cx="533400" cy="6057901"/>
          </a:xfrm>
          <a:prstGeom prst="rect">
            <a:avLst/>
          </a:prstGeom>
          <a:solidFill>
            <a:srgbClr val="C0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en-US">
              <a:solidFill>
                <a:prstClr val="white"/>
              </a:solidFill>
            </a:endParaRPr>
          </a:p>
        </p:txBody>
      </p:sp>
      <p:sp>
        <p:nvSpPr>
          <p:cNvPr id="6" name="TextBox 5">
            <a:extLst>
              <a:ext uri="{FF2B5EF4-FFF2-40B4-BE49-F238E27FC236}">
                <a16:creationId xmlns:a16="http://schemas.microsoft.com/office/drawing/2014/main" id="{AA74F334-F0C8-4D84-9863-4661B232D546}"/>
              </a:ext>
            </a:extLst>
          </p:cNvPr>
          <p:cNvSpPr txBox="1"/>
          <p:nvPr/>
        </p:nvSpPr>
        <p:spPr>
          <a:xfrm>
            <a:off x="1238250" y="3619500"/>
            <a:ext cx="2533650" cy="1754326"/>
          </a:xfrm>
          <a:prstGeom prst="rect">
            <a:avLst/>
          </a:prstGeom>
          <a:noFill/>
        </p:spPr>
        <p:txBody>
          <a:bodyPr wrap="square" rtlCol="0">
            <a:spAutoFit/>
          </a:bodyPr>
          <a:lstStyle/>
          <a:p>
            <a:pPr algn="ctr"/>
            <a:r>
              <a:rPr lang="en-US" sz="3600" dirty="0"/>
              <a:t>Post your answer in the chat box.</a:t>
            </a:r>
            <a:endParaRPr lang="x-none" sz="3600" dirty="0"/>
          </a:p>
        </p:txBody>
      </p:sp>
      <p:pic>
        <p:nvPicPr>
          <p:cNvPr id="8" name="Picture 7" descr="A picture containing chart&#10;&#10;Description automatically generated">
            <a:extLst>
              <a:ext uri="{FF2B5EF4-FFF2-40B4-BE49-F238E27FC236}">
                <a16:creationId xmlns:a16="http://schemas.microsoft.com/office/drawing/2014/main" id="{65F981FD-DCCB-46BD-87BC-8E25B4BAFE77}"/>
              </a:ext>
            </a:extLst>
          </p:cNvPr>
          <p:cNvPicPr>
            <a:picLocks noChangeAspect="1"/>
          </p:cNvPicPr>
          <p:nvPr/>
        </p:nvPicPr>
        <p:blipFill>
          <a:blip r:embed="rId4"/>
          <a:stretch>
            <a:fillRect/>
          </a:stretch>
        </p:blipFill>
        <p:spPr>
          <a:xfrm>
            <a:off x="7180682" y="899017"/>
            <a:ext cx="3662276" cy="2436786"/>
          </a:xfrm>
          <a:prstGeom prst="rect">
            <a:avLst/>
          </a:prstGeom>
        </p:spPr>
      </p:pic>
    </p:spTree>
    <p:extLst>
      <p:ext uri="{BB962C8B-B14F-4D97-AF65-F5344CB8AC3E}">
        <p14:creationId xmlns:p14="http://schemas.microsoft.com/office/powerpoint/2010/main" val="3786212752"/>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493A3-C63D-4E8F-BABD-2B77AFC46439}"/>
              </a:ext>
            </a:extLst>
          </p:cNvPr>
          <p:cNvSpPr>
            <a:spLocks noGrp="1"/>
          </p:cNvSpPr>
          <p:nvPr>
            <p:ph type="title"/>
          </p:nvPr>
        </p:nvSpPr>
        <p:spPr>
          <a:xfrm>
            <a:off x="1066800" y="642594"/>
            <a:ext cx="10058400" cy="1371600"/>
          </a:xfrm>
        </p:spPr>
        <p:txBody>
          <a:bodyPr>
            <a:normAutofit/>
          </a:bodyPr>
          <a:lstStyle/>
          <a:p>
            <a:pPr algn="ctr"/>
            <a:r>
              <a:rPr lang="en-US" b="1" dirty="0"/>
              <a:t>Filling in the Missing Pieces</a:t>
            </a:r>
            <a:endParaRPr lang="x-none" b="1" dirty="0"/>
          </a:p>
        </p:txBody>
      </p:sp>
      <p:graphicFrame>
        <p:nvGraphicFramePr>
          <p:cNvPr id="5" name="Content Placeholder 2">
            <a:extLst>
              <a:ext uri="{FF2B5EF4-FFF2-40B4-BE49-F238E27FC236}">
                <a16:creationId xmlns:a16="http://schemas.microsoft.com/office/drawing/2014/main" id="{E0FB09BB-8B5A-42B0-9B5E-40384B140FD8}"/>
              </a:ext>
            </a:extLst>
          </p:cNvPr>
          <p:cNvGraphicFramePr>
            <a:graphicFrameLocks noGrp="1"/>
          </p:cNvGraphicFramePr>
          <p:nvPr>
            <p:ph idx="1"/>
            <p:extLst>
              <p:ext uri="{D42A27DB-BD31-4B8C-83A1-F6EECF244321}">
                <p14:modId xmlns:p14="http://schemas.microsoft.com/office/powerpoint/2010/main" val="604118467"/>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8350117"/>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474A4-0947-4AFB-9E41-49A3073D32EC}"/>
              </a:ext>
            </a:extLst>
          </p:cNvPr>
          <p:cNvSpPr>
            <a:spLocks noGrp="1"/>
          </p:cNvSpPr>
          <p:nvPr>
            <p:ph type="title"/>
          </p:nvPr>
        </p:nvSpPr>
        <p:spPr>
          <a:xfrm>
            <a:off x="1066800" y="137160"/>
            <a:ext cx="10058400" cy="1371600"/>
          </a:xfrm>
        </p:spPr>
        <p:txBody>
          <a:bodyPr/>
          <a:lstStyle/>
          <a:p>
            <a:pPr algn="ctr"/>
            <a:r>
              <a:rPr lang="en-US" b="1" dirty="0"/>
              <a:t>Tools to Help with the Talk</a:t>
            </a:r>
            <a:endParaRPr lang="x-none" b="1" dirty="0"/>
          </a:p>
        </p:txBody>
      </p:sp>
      <p:sp>
        <p:nvSpPr>
          <p:cNvPr id="3" name="Content Placeholder 2">
            <a:extLst>
              <a:ext uri="{FF2B5EF4-FFF2-40B4-BE49-F238E27FC236}">
                <a16:creationId xmlns:a16="http://schemas.microsoft.com/office/drawing/2014/main" id="{B0433217-A9E1-483E-9091-079F343D2E24}"/>
              </a:ext>
            </a:extLst>
          </p:cNvPr>
          <p:cNvSpPr>
            <a:spLocks noGrp="1"/>
          </p:cNvSpPr>
          <p:nvPr>
            <p:ph idx="1"/>
          </p:nvPr>
        </p:nvSpPr>
        <p:spPr>
          <a:xfrm>
            <a:off x="7583805" y="1215390"/>
            <a:ext cx="2400300" cy="3931920"/>
          </a:xfrm>
        </p:spPr>
        <p:txBody>
          <a:bodyPr>
            <a:noAutofit/>
          </a:bodyPr>
          <a:lstStyle/>
          <a:p>
            <a:pPr marL="0" indent="0">
              <a:buNone/>
            </a:pPr>
            <a:r>
              <a:rPr lang="en-US" b="1" dirty="0">
                <a:latin typeface="Arial" panose="020B0604020202020204" pitchFamily="34" charset="0"/>
                <a:cs typeface="Arial" panose="020B0604020202020204" pitchFamily="34" charset="0"/>
              </a:rPr>
              <a:t>Adoption in Movies</a:t>
            </a:r>
          </a:p>
          <a:p>
            <a:r>
              <a:rPr lang="en-US" dirty="0">
                <a:latin typeface="Arial" panose="020B0604020202020204" pitchFamily="34" charset="0"/>
                <a:cs typeface="Arial" panose="020B0604020202020204" pitchFamily="34" charset="0"/>
              </a:rPr>
              <a:t>Superman</a:t>
            </a:r>
          </a:p>
          <a:p>
            <a:r>
              <a:rPr lang="en-US" dirty="0">
                <a:latin typeface="Arial" panose="020B0604020202020204" pitchFamily="34" charset="0"/>
                <a:cs typeface="Arial" panose="020B0604020202020204" pitchFamily="34" charset="0"/>
              </a:rPr>
              <a:t>Ninja Turtles</a:t>
            </a:r>
          </a:p>
          <a:p>
            <a:r>
              <a:rPr lang="en-US" dirty="0">
                <a:latin typeface="Arial" panose="020B0604020202020204" pitchFamily="34" charset="0"/>
                <a:cs typeface="Arial" panose="020B0604020202020204" pitchFamily="34" charset="0"/>
              </a:rPr>
              <a:t>Star Wars</a:t>
            </a:r>
          </a:p>
          <a:p>
            <a:r>
              <a:rPr lang="en-US" dirty="0">
                <a:latin typeface="Arial" panose="020B0604020202020204" pitchFamily="34" charset="0"/>
                <a:cs typeface="Arial" panose="020B0604020202020204" pitchFamily="34" charset="0"/>
              </a:rPr>
              <a:t>Batman</a:t>
            </a:r>
          </a:p>
          <a:p>
            <a:r>
              <a:rPr lang="en-US" dirty="0">
                <a:latin typeface="Arial" panose="020B0604020202020204" pitchFamily="34" charset="0"/>
                <a:cs typeface="Arial" panose="020B0604020202020204" pitchFamily="34" charset="0"/>
              </a:rPr>
              <a:t>Martian Child</a:t>
            </a:r>
          </a:p>
          <a:p>
            <a:r>
              <a:rPr lang="en-US" dirty="0">
                <a:latin typeface="Arial" panose="020B0604020202020204" pitchFamily="34" charset="0"/>
                <a:cs typeface="Arial" panose="020B0604020202020204" pitchFamily="34" charset="0"/>
              </a:rPr>
              <a:t>Despicable Me</a:t>
            </a:r>
          </a:p>
          <a:p>
            <a:r>
              <a:rPr lang="en-US" dirty="0">
                <a:latin typeface="Arial" panose="020B0604020202020204" pitchFamily="34" charset="0"/>
                <a:cs typeface="Arial" panose="020B0604020202020204" pitchFamily="34" charset="0"/>
              </a:rPr>
              <a:t>Instant Family</a:t>
            </a:r>
          </a:p>
          <a:p>
            <a:r>
              <a:rPr lang="en-US" dirty="0">
                <a:latin typeface="Arial" panose="020B0604020202020204" pitchFamily="34" charset="0"/>
                <a:cs typeface="Arial" panose="020B0604020202020204" pitchFamily="34" charset="0"/>
              </a:rPr>
              <a:t>Angels in the Outfield</a:t>
            </a:r>
          </a:p>
          <a:p>
            <a:r>
              <a:rPr lang="en-US" dirty="0">
                <a:latin typeface="Arial" panose="020B0604020202020204" pitchFamily="34" charset="0"/>
                <a:cs typeface="Arial" panose="020B0604020202020204" pitchFamily="34" charset="0"/>
              </a:rPr>
              <a:t>Blind Side</a:t>
            </a:r>
          </a:p>
          <a:p>
            <a:r>
              <a:rPr lang="en-US" dirty="0">
                <a:latin typeface="Arial" panose="020B0604020202020204" pitchFamily="34" charset="0"/>
                <a:cs typeface="Arial" panose="020B0604020202020204" pitchFamily="34" charset="0"/>
              </a:rPr>
              <a:t>Spiderman</a:t>
            </a:r>
          </a:p>
          <a:p>
            <a:r>
              <a:rPr lang="en-US" dirty="0">
                <a:latin typeface="Arial" panose="020B0604020202020204" pitchFamily="34" charset="0"/>
                <a:cs typeface="Arial" panose="020B0604020202020204" pitchFamily="34" charset="0"/>
              </a:rPr>
              <a:t>Secondhand Lions</a:t>
            </a:r>
          </a:p>
          <a:p>
            <a:r>
              <a:rPr lang="en-US" dirty="0">
                <a:latin typeface="Arial" panose="020B0604020202020204" pitchFamily="34" charset="0"/>
                <a:cs typeface="Arial" panose="020B0604020202020204" pitchFamily="34" charset="0"/>
              </a:rPr>
              <a:t>Juno</a:t>
            </a:r>
            <a:endParaRPr lang="x-none" dirty="0">
              <a:latin typeface="Arial" panose="020B0604020202020204" pitchFamily="34" charset="0"/>
              <a:cs typeface="Arial" panose="020B0604020202020204" pitchFamily="34" charset="0"/>
            </a:endParaRPr>
          </a:p>
        </p:txBody>
      </p:sp>
      <p:pic>
        <p:nvPicPr>
          <p:cNvPr id="5" name="Picture 4" descr="A picture containing text, newspaper&#10;&#10;Description automatically generated">
            <a:extLst>
              <a:ext uri="{FF2B5EF4-FFF2-40B4-BE49-F238E27FC236}">
                <a16:creationId xmlns:a16="http://schemas.microsoft.com/office/drawing/2014/main" id="{31BC04D0-2DC2-4272-8621-20171B8E039C}"/>
              </a:ext>
            </a:extLst>
          </p:cNvPr>
          <p:cNvPicPr>
            <a:picLocks noChangeAspect="1"/>
          </p:cNvPicPr>
          <p:nvPr/>
        </p:nvPicPr>
        <p:blipFill>
          <a:blip r:embed="rId3"/>
          <a:stretch>
            <a:fillRect/>
          </a:stretch>
        </p:blipFill>
        <p:spPr>
          <a:xfrm>
            <a:off x="1390650" y="1272540"/>
            <a:ext cx="5052060" cy="5052060"/>
          </a:xfrm>
          <a:prstGeom prst="rect">
            <a:avLst/>
          </a:prstGeom>
        </p:spPr>
      </p:pic>
    </p:spTree>
    <p:extLst>
      <p:ext uri="{BB962C8B-B14F-4D97-AF65-F5344CB8AC3E}">
        <p14:creationId xmlns:p14="http://schemas.microsoft.com/office/powerpoint/2010/main" val="2508829671"/>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A8E68-D2F5-4B0F-8392-631001F8B727}"/>
              </a:ext>
            </a:extLst>
          </p:cNvPr>
          <p:cNvSpPr>
            <a:spLocks noGrp="1"/>
          </p:cNvSpPr>
          <p:nvPr>
            <p:ph type="title"/>
          </p:nvPr>
        </p:nvSpPr>
        <p:spPr>
          <a:xfrm>
            <a:off x="476250" y="446088"/>
            <a:ext cx="847256" cy="1371600"/>
          </a:xfrm>
        </p:spPr>
        <p:txBody>
          <a:bodyPr>
            <a:noAutofit/>
          </a:bodyPr>
          <a:lstStyle/>
          <a:p>
            <a:r>
              <a:rPr lang="en-US" sz="6600" b="1" dirty="0"/>
              <a:t>2.</a:t>
            </a:r>
            <a:endParaRPr lang="x-none" sz="6600" b="1" dirty="0"/>
          </a:p>
        </p:txBody>
      </p:sp>
      <p:pic>
        <p:nvPicPr>
          <p:cNvPr id="9" name="Picture 8" descr="A picture containing text&#10;&#10;Description automatically generated">
            <a:extLst>
              <a:ext uri="{FF2B5EF4-FFF2-40B4-BE49-F238E27FC236}">
                <a16:creationId xmlns:a16="http://schemas.microsoft.com/office/drawing/2014/main" id="{DFA5EBFE-034D-48C8-89EF-5B4A9488E18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2500" l="10000" r="90000">
                        <a14:foregroundMark x1="13077" y1="91786" x2="23590" y2="90714"/>
                        <a14:foregroundMark x1="23590" y1="90714" x2="57436" y2="92500"/>
                        <a14:foregroundMark x1="57436" y1="92500" x2="58718" y2="89643"/>
                      </a14:backgroundRemoval>
                    </a14:imgEffect>
                  </a14:imgLayer>
                </a14:imgProps>
              </a:ext>
            </a:extLst>
          </a:blip>
          <a:stretch>
            <a:fillRect/>
          </a:stretch>
        </p:blipFill>
        <p:spPr>
          <a:xfrm>
            <a:off x="-285750" y="2114551"/>
            <a:ext cx="6515100" cy="4677508"/>
          </a:xfrm>
          <a:prstGeom prst="rect">
            <a:avLst/>
          </a:prstGeom>
        </p:spPr>
      </p:pic>
      <p:sp>
        <p:nvSpPr>
          <p:cNvPr id="10" name="Cloud 9">
            <a:extLst>
              <a:ext uri="{FF2B5EF4-FFF2-40B4-BE49-F238E27FC236}">
                <a16:creationId xmlns:a16="http://schemas.microsoft.com/office/drawing/2014/main" id="{9168315E-587B-4786-98B8-ACD883D01389}"/>
              </a:ext>
            </a:extLst>
          </p:cNvPr>
          <p:cNvSpPr/>
          <p:nvPr/>
        </p:nvSpPr>
        <p:spPr>
          <a:xfrm>
            <a:off x="4933950" y="600075"/>
            <a:ext cx="6115050" cy="3371850"/>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Does my voice matter and have power? Is it safe to try and fail?</a:t>
            </a:r>
            <a:endParaRPr lang="x-none" sz="3200" b="1" dirty="0">
              <a:solidFill>
                <a:schemeClr val="tx1"/>
              </a:solidFill>
            </a:endParaRPr>
          </a:p>
        </p:txBody>
      </p:sp>
      <p:sp>
        <p:nvSpPr>
          <p:cNvPr id="11" name="Flowchart: Connector 10">
            <a:extLst>
              <a:ext uri="{FF2B5EF4-FFF2-40B4-BE49-F238E27FC236}">
                <a16:creationId xmlns:a16="http://schemas.microsoft.com/office/drawing/2014/main" id="{3130478D-C906-4CC3-8E6E-780A4A2AADA9}"/>
              </a:ext>
            </a:extLst>
          </p:cNvPr>
          <p:cNvSpPr/>
          <p:nvPr/>
        </p:nvSpPr>
        <p:spPr>
          <a:xfrm rot="6017571">
            <a:off x="3201005" y="3181350"/>
            <a:ext cx="268076" cy="236577"/>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2" name="Flowchart: Connector 11">
            <a:extLst>
              <a:ext uri="{FF2B5EF4-FFF2-40B4-BE49-F238E27FC236}">
                <a16:creationId xmlns:a16="http://schemas.microsoft.com/office/drawing/2014/main" id="{21407E51-2594-483F-86B2-A25906339C93}"/>
              </a:ext>
            </a:extLst>
          </p:cNvPr>
          <p:cNvSpPr/>
          <p:nvPr/>
        </p:nvSpPr>
        <p:spPr>
          <a:xfrm rot="6017571">
            <a:off x="3738408" y="2862262"/>
            <a:ext cx="350711" cy="319088"/>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3" name="Flowchart: Connector 12">
            <a:extLst>
              <a:ext uri="{FF2B5EF4-FFF2-40B4-BE49-F238E27FC236}">
                <a16:creationId xmlns:a16="http://schemas.microsoft.com/office/drawing/2014/main" id="{CDB1E7CF-4948-42F6-8E1F-0FEA98BDC12A}"/>
              </a:ext>
            </a:extLst>
          </p:cNvPr>
          <p:cNvSpPr/>
          <p:nvPr/>
        </p:nvSpPr>
        <p:spPr>
          <a:xfrm rot="6017571">
            <a:off x="4362450" y="2427208"/>
            <a:ext cx="495300" cy="473154"/>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502055224"/>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741F0F2-9330-4C12-9590-3F8F3CC568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blipFill dpi="0" rotWithShape="1">
            <a:blip r:embed="rId3">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64800146-0979-49C4-AD6C-F80BF29A85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1475ED1D-357D-4E0F-AFED-7A1C50229F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6" name="Rectangle 15">
            <a:extLst>
              <a:ext uri="{FF2B5EF4-FFF2-40B4-BE49-F238E27FC236}">
                <a16:creationId xmlns:a16="http://schemas.microsoft.com/office/drawing/2014/main" id="{C391A9E4-6B99-4541-9970-1360994D93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8" name="Group 17">
            <a:extLst>
              <a:ext uri="{FF2B5EF4-FFF2-40B4-BE49-F238E27FC236}">
                <a16:creationId xmlns:a16="http://schemas.microsoft.com/office/drawing/2014/main" id="{D4DD42AA-0A69-449A-AEA1-341FF0A698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28372" y="1267730"/>
            <a:ext cx="1567331" cy="645295"/>
            <a:chOff x="5318306" y="1386268"/>
            <a:chExt cx="1567331" cy="645295"/>
          </a:xfrm>
        </p:grpSpPr>
        <p:cxnSp>
          <p:nvCxnSpPr>
            <p:cNvPr id="19" name="Straight Connector 18">
              <a:extLst>
                <a:ext uri="{FF2B5EF4-FFF2-40B4-BE49-F238E27FC236}">
                  <a16:creationId xmlns:a16="http://schemas.microsoft.com/office/drawing/2014/main" id="{91A149A7-F3C7-40FE-BD5C-4C1957DDAE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89467C8-013A-4B08-81C2-BFF17FC3DC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DAF5A43-DFF3-464D-BD1C-13184F5C3F2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pic>
        <p:nvPicPr>
          <p:cNvPr id="5" name="Picture 4" descr="A group of people smiling&#10;&#10;Description automatically generated with low confidence">
            <a:extLst>
              <a:ext uri="{FF2B5EF4-FFF2-40B4-BE49-F238E27FC236}">
                <a16:creationId xmlns:a16="http://schemas.microsoft.com/office/drawing/2014/main" id="{BB04A937-244B-4ACC-B52D-C6D1AE2B9742}"/>
              </a:ext>
            </a:extLst>
          </p:cNvPr>
          <p:cNvPicPr>
            <a:picLocks noChangeAspect="1"/>
          </p:cNvPicPr>
          <p:nvPr/>
        </p:nvPicPr>
        <p:blipFill rotWithShape="1">
          <a:blip r:embed="rId4"/>
          <a:srcRect l="6756" r="19800" b="-1"/>
          <a:stretch/>
        </p:blipFill>
        <p:spPr>
          <a:xfrm>
            <a:off x="4646383" y="10"/>
            <a:ext cx="7545616" cy="6857990"/>
          </a:xfrm>
          <a:prstGeom prst="rect">
            <a:avLst/>
          </a:prstGeom>
        </p:spPr>
      </p:pic>
      <p:sp>
        <p:nvSpPr>
          <p:cNvPr id="23" name="Rectangle 22">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rgbClr val="7D7F50"/>
          </a:solidFill>
          <a:ln w="6350" cap="sq" cmpd="sng" algn="ctr">
            <a:noFill/>
            <a:prstDash val="solid"/>
            <a:miter lim="800000"/>
          </a:ln>
          <a:effectLst/>
        </p:spPr>
      </p:sp>
      <p:sp>
        <p:nvSpPr>
          <p:cNvPr id="2" name="Title 1">
            <a:extLst>
              <a:ext uri="{FF2B5EF4-FFF2-40B4-BE49-F238E27FC236}">
                <a16:creationId xmlns:a16="http://schemas.microsoft.com/office/drawing/2014/main" id="{30F1A994-D3DD-4E2A-A80E-FFDAAE4BDA14}"/>
              </a:ext>
            </a:extLst>
          </p:cNvPr>
          <p:cNvSpPr>
            <a:spLocks noGrp="1"/>
          </p:cNvSpPr>
          <p:nvPr>
            <p:ph type="title"/>
          </p:nvPr>
        </p:nvSpPr>
        <p:spPr>
          <a:xfrm>
            <a:off x="466447" y="1340361"/>
            <a:ext cx="3729162" cy="3341700"/>
          </a:xfrm>
        </p:spPr>
        <p:txBody>
          <a:bodyPr vert="horz" lIns="91440" tIns="45720" rIns="91440" bIns="45720" rtlCol="0" anchor="ctr">
            <a:normAutofit/>
          </a:bodyPr>
          <a:lstStyle/>
          <a:p>
            <a:pPr algn="ctr">
              <a:lnSpc>
                <a:spcPct val="83000"/>
              </a:lnSpc>
            </a:pPr>
            <a:r>
              <a:rPr lang="en-US" sz="3600" b="0" kern="1200" cap="all" spc="-100" baseline="0">
                <a:solidFill>
                  <a:srgbClr val="FFFFFF"/>
                </a:solidFill>
                <a:effectLst/>
                <a:latin typeface="+mj-lt"/>
                <a:ea typeface="+mn-ea"/>
                <a:cs typeface="+mn-cs"/>
              </a:rPr>
              <a:t>Developing Mastery and Control</a:t>
            </a:r>
          </a:p>
        </p:txBody>
      </p:sp>
      <p:sp>
        <p:nvSpPr>
          <p:cNvPr id="25" name="Rectangle 24">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rgbClr val="FFFFFF"/>
            </a:solidFill>
            <a:prstDash val="solid"/>
            <a:miter lim="800000"/>
          </a:ln>
          <a:effectLst>
            <a:softEdge rad="0"/>
          </a:effectLst>
        </p:spPr>
      </p:sp>
    </p:spTree>
    <p:extLst>
      <p:ext uri="{BB962C8B-B14F-4D97-AF65-F5344CB8AC3E}">
        <p14:creationId xmlns:p14="http://schemas.microsoft.com/office/powerpoint/2010/main" val="2449845202"/>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0258F9-D12B-47EF-A981-2C644D5A065C}"/>
              </a:ext>
            </a:extLst>
          </p:cNvPr>
          <p:cNvPicPr>
            <a:picLocks noChangeAspect="1"/>
          </p:cNvPicPr>
          <p:nvPr/>
        </p:nvPicPr>
        <p:blipFill>
          <a:blip r:embed="rId3"/>
          <a:stretch>
            <a:fillRect/>
          </a:stretch>
        </p:blipFill>
        <p:spPr>
          <a:xfrm>
            <a:off x="389579" y="899017"/>
            <a:ext cx="4230991" cy="3029975"/>
          </a:xfrm>
          <a:prstGeom prst="rect">
            <a:avLst/>
          </a:prstGeom>
        </p:spPr>
      </p:pic>
      <p:sp>
        <p:nvSpPr>
          <p:cNvPr id="5" name="Rectangle 4">
            <a:extLst>
              <a:ext uri="{FF2B5EF4-FFF2-40B4-BE49-F238E27FC236}">
                <a16:creationId xmlns:a16="http://schemas.microsoft.com/office/drawing/2014/main" id="{B27DF98C-28B0-49BC-93EB-8B38A85FE673}"/>
              </a:ext>
            </a:extLst>
          </p:cNvPr>
          <p:cNvSpPr/>
          <p:nvPr/>
        </p:nvSpPr>
        <p:spPr>
          <a:xfrm>
            <a:off x="4760162" y="419100"/>
            <a:ext cx="533400" cy="6057901"/>
          </a:xfrm>
          <a:prstGeom prst="rect">
            <a:avLst/>
          </a:prstGeom>
          <a:solidFill>
            <a:srgbClr val="C0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en-US">
              <a:solidFill>
                <a:prstClr val="white"/>
              </a:solidFill>
            </a:endParaRPr>
          </a:p>
        </p:txBody>
      </p:sp>
      <p:sp>
        <p:nvSpPr>
          <p:cNvPr id="6" name="TextBox 5">
            <a:extLst>
              <a:ext uri="{FF2B5EF4-FFF2-40B4-BE49-F238E27FC236}">
                <a16:creationId xmlns:a16="http://schemas.microsoft.com/office/drawing/2014/main" id="{80CE37B2-A140-4554-A3E3-AFB876DA3819}"/>
              </a:ext>
            </a:extLst>
          </p:cNvPr>
          <p:cNvSpPr txBox="1"/>
          <p:nvPr/>
        </p:nvSpPr>
        <p:spPr>
          <a:xfrm>
            <a:off x="1238250" y="3619500"/>
            <a:ext cx="2533650" cy="1754326"/>
          </a:xfrm>
          <a:prstGeom prst="rect">
            <a:avLst/>
          </a:prstGeom>
          <a:noFill/>
        </p:spPr>
        <p:txBody>
          <a:bodyPr wrap="square" rtlCol="0">
            <a:spAutoFit/>
          </a:bodyPr>
          <a:lstStyle/>
          <a:p>
            <a:pPr algn="ctr"/>
            <a:r>
              <a:rPr lang="en-US" sz="3600" dirty="0"/>
              <a:t>Post your answer in the chat box.</a:t>
            </a:r>
            <a:endParaRPr lang="x-none" sz="3600" dirty="0"/>
          </a:p>
        </p:txBody>
      </p:sp>
      <p:sp>
        <p:nvSpPr>
          <p:cNvPr id="7" name="TextBox 6">
            <a:extLst>
              <a:ext uri="{FF2B5EF4-FFF2-40B4-BE49-F238E27FC236}">
                <a16:creationId xmlns:a16="http://schemas.microsoft.com/office/drawing/2014/main" id="{B6206E63-DC70-4D77-873A-883D6651C3BC}"/>
              </a:ext>
            </a:extLst>
          </p:cNvPr>
          <p:cNvSpPr txBox="1"/>
          <p:nvPr/>
        </p:nvSpPr>
        <p:spPr>
          <a:xfrm>
            <a:off x="6281824" y="1634341"/>
            <a:ext cx="5029200" cy="3970318"/>
          </a:xfrm>
          <a:prstGeom prst="rect">
            <a:avLst/>
          </a:prstGeom>
          <a:noFill/>
        </p:spPr>
        <p:txBody>
          <a:bodyPr wrap="square" rtlCol="0">
            <a:spAutoFit/>
          </a:bodyPr>
          <a:lstStyle/>
          <a:p>
            <a:pPr algn="ctr"/>
            <a:r>
              <a:rPr lang="en-US" sz="2800" b="1" dirty="0"/>
              <a:t>Question:</a:t>
            </a:r>
          </a:p>
          <a:p>
            <a:pPr algn="ctr"/>
            <a:r>
              <a:rPr lang="en-US" sz="2800" dirty="0"/>
              <a:t>What are some ways children and youth may demonstrate mastery and control during:</a:t>
            </a:r>
          </a:p>
          <a:p>
            <a:pPr algn="ctr"/>
            <a:endParaRPr lang="en-US" sz="2800" dirty="0"/>
          </a:p>
          <a:p>
            <a:pPr marL="285750" indent="-285750" algn="ctr">
              <a:buFont typeface="Arial" panose="020B0604020202020204" pitchFamily="34" charset="0"/>
              <a:buChar char="•"/>
            </a:pPr>
            <a:r>
              <a:rPr lang="en-US" sz="2800" dirty="0"/>
              <a:t>Infancy</a:t>
            </a:r>
          </a:p>
          <a:p>
            <a:pPr marL="285750" indent="-285750" algn="ctr">
              <a:buFont typeface="Arial" panose="020B0604020202020204" pitchFamily="34" charset="0"/>
              <a:buChar char="•"/>
            </a:pPr>
            <a:r>
              <a:rPr lang="en-US" sz="2800" dirty="0"/>
              <a:t>Toddlers/Preschoolers</a:t>
            </a:r>
          </a:p>
          <a:p>
            <a:pPr marL="285750" indent="-285750" algn="ctr">
              <a:buFont typeface="Arial" panose="020B0604020202020204" pitchFamily="34" charset="0"/>
              <a:buChar char="•"/>
            </a:pPr>
            <a:r>
              <a:rPr lang="en-US" sz="2800" dirty="0"/>
              <a:t>Grade School</a:t>
            </a:r>
          </a:p>
          <a:p>
            <a:pPr marL="285750" indent="-285750" algn="ctr">
              <a:buFont typeface="Arial" panose="020B0604020202020204" pitchFamily="34" charset="0"/>
              <a:buChar char="•"/>
            </a:pPr>
            <a:r>
              <a:rPr lang="en-US" sz="2800" dirty="0"/>
              <a:t>Adolescence</a:t>
            </a:r>
            <a:endParaRPr lang="x-none" sz="2800" dirty="0"/>
          </a:p>
        </p:txBody>
      </p:sp>
    </p:spTree>
    <p:extLst>
      <p:ext uri="{BB962C8B-B14F-4D97-AF65-F5344CB8AC3E}">
        <p14:creationId xmlns:p14="http://schemas.microsoft.com/office/powerpoint/2010/main" val="30766520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 calcmode="lin" valueType="num">
                                      <p:cBhvr additive="base">
                                        <p:cTn id="1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anim calcmode="lin" valueType="num">
                                      <p:cBhvr additive="base">
                                        <p:cTn id="25"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 calcmode="lin" valueType="num">
                                      <p:cBhvr additive="base">
                                        <p:cTn id="31"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03FDE-84F9-447E-B334-DEA8C5F03D7A}"/>
              </a:ext>
            </a:extLst>
          </p:cNvPr>
          <p:cNvSpPr>
            <a:spLocks noGrp="1"/>
          </p:cNvSpPr>
          <p:nvPr>
            <p:ph type="title"/>
          </p:nvPr>
        </p:nvSpPr>
        <p:spPr>
          <a:xfrm>
            <a:off x="533400" y="394944"/>
            <a:ext cx="1066800" cy="1371600"/>
          </a:xfrm>
        </p:spPr>
        <p:txBody>
          <a:bodyPr>
            <a:normAutofit/>
          </a:bodyPr>
          <a:lstStyle/>
          <a:p>
            <a:r>
              <a:rPr lang="en-US" sz="6600" b="1" dirty="0"/>
              <a:t>3.</a:t>
            </a:r>
            <a:endParaRPr lang="x-none" sz="6600" dirty="0"/>
          </a:p>
        </p:txBody>
      </p:sp>
      <p:pic>
        <p:nvPicPr>
          <p:cNvPr id="4" name="Content Placeholder 3">
            <a:extLst>
              <a:ext uri="{FF2B5EF4-FFF2-40B4-BE49-F238E27FC236}">
                <a16:creationId xmlns:a16="http://schemas.microsoft.com/office/drawing/2014/main" id="{5A6EA7B9-BF6D-4CD3-BEA9-8DD4B17900E0}"/>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backgroundRemoval t="7500" b="92143" l="10000" r="90000">
                        <a14:foregroundMark x1="59487" y1="11071" x2="58462" y2="11786"/>
                        <a14:foregroundMark x1="58462" y1="12500" x2="57013" y2="11239"/>
                        <a14:foregroundMark x1="56884" y1="11646" x2="68066" y2="8351"/>
                        <a14:foregroundMark x1="68718" y1="15714" x2="59487" y2="13214"/>
                        <a14:foregroundMark x1="41026" y1="92143" x2="54103" y2="92143"/>
                        <a14:foregroundMark x1="54103" y1="92143" x2="67949" y2="92857"/>
                        <a14:foregroundMark x1="67949" y1="92857" x2="55385" y2="88214"/>
                        <a14:foregroundMark x1="55385" y1="88214" x2="42564" y2="92143"/>
                        <a14:foregroundMark x1="42564" y1="92143" x2="42564" y2="92143"/>
                        <a14:backgroundMark x1="68718" y1="7500" x2="72564" y2="11429"/>
                        <a14:backgroundMark x1="55641" y1="11786" x2="57436" y2="8929"/>
                        <a14:backgroundMark x1="72308" y1="14286" x2="68205" y2="7857"/>
                        <a14:backgroundMark x1="55641" y1="12500" x2="57179" y2="10714"/>
                      </a14:backgroundRemoval>
                    </a14:imgEffect>
                  </a14:imgLayer>
                </a14:imgProps>
              </a:ext>
            </a:extLst>
          </a:blip>
          <a:stretch>
            <a:fillRect/>
          </a:stretch>
        </p:blipFill>
        <p:spPr>
          <a:xfrm>
            <a:off x="6657974" y="2831306"/>
            <a:ext cx="5400675" cy="3877408"/>
          </a:xfrm>
          <a:prstGeom prst="rect">
            <a:avLst/>
          </a:prstGeom>
        </p:spPr>
      </p:pic>
      <p:sp>
        <p:nvSpPr>
          <p:cNvPr id="5" name="Cloud 4">
            <a:extLst>
              <a:ext uri="{FF2B5EF4-FFF2-40B4-BE49-F238E27FC236}">
                <a16:creationId xmlns:a16="http://schemas.microsoft.com/office/drawing/2014/main" id="{FDA4418A-CDDB-4D41-8930-5AFD6FAC9B3D}"/>
              </a:ext>
            </a:extLst>
          </p:cNvPr>
          <p:cNvSpPr/>
          <p:nvPr/>
        </p:nvSpPr>
        <p:spPr>
          <a:xfrm>
            <a:off x="1809750" y="790575"/>
            <a:ext cx="6115050" cy="3371850"/>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Who am I racially and culturally, especially if I am different than my parents?</a:t>
            </a:r>
            <a:endParaRPr lang="x-none" sz="3200" b="1" dirty="0">
              <a:solidFill>
                <a:schemeClr val="tx1"/>
              </a:solidFill>
            </a:endParaRPr>
          </a:p>
        </p:txBody>
      </p:sp>
      <p:sp>
        <p:nvSpPr>
          <p:cNvPr id="6" name="Flowchart: Connector 5">
            <a:extLst>
              <a:ext uri="{FF2B5EF4-FFF2-40B4-BE49-F238E27FC236}">
                <a16:creationId xmlns:a16="http://schemas.microsoft.com/office/drawing/2014/main" id="{7E48DCDE-72A9-4B3F-A8A3-32E6A8D4470E}"/>
              </a:ext>
            </a:extLst>
          </p:cNvPr>
          <p:cNvSpPr/>
          <p:nvPr/>
        </p:nvSpPr>
        <p:spPr>
          <a:xfrm rot="6017571">
            <a:off x="7248149" y="3272206"/>
            <a:ext cx="495300" cy="473154"/>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 name="Flowchart: Connector 6">
            <a:extLst>
              <a:ext uri="{FF2B5EF4-FFF2-40B4-BE49-F238E27FC236}">
                <a16:creationId xmlns:a16="http://schemas.microsoft.com/office/drawing/2014/main" id="{E4099D48-C093-4EA0-AED8-FD1133CE813B}"/>
              </a:ext>
            </a:extLst>
          </p:cNvPr>
          <p:cNvSpPr/>
          <p:nvPr/>
        </p:nvSpPr>
        <p:spPr>
          <a:xfrm rot="6017571">
            <a:off x="7927216" y="3775646"/>
            <a:ext cx="350711" cy="319088"/>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Flowchart: Connector 7">
            <a:extLst>
              <a:ext uri="{FF2B5EF4-FFF2-40B4-BE49-F238E27FC236}">
                <a16:creationId xmlns:a16="http://schemas.microsoft.com/office/drawing/2014/main" id="{1D2FC71A-DD7C-4195-B995-4E3F72B6909A}"/>
              </a:ext>
            </a:extLst>
          </p:cNvPr>
          <p:cNvSpPr/>
          <p:nvPr/>
        </p:nvSpPr>
        <p:spPr>
          <a:xfrm rot="6017571">
            <a:off x="8592155" y="4197154"/>
            <a:ext cx="268076" cy="236577"/>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2737925765"/>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6BF2B-C500-48C3-A149-B57D8D902A43}"/>
              </a:ext>
            </a:extLst>
          </p:cNvPr>
          <p:cNvSpPr>
            <a:spLocks noGrp="1"/>
          </p:cNvSpPr>
          <p:nvPr>
            <p:ph type="title"/>
          </p:nvPr>
        </p:nvSpPr>
        <p:spPr/>
        <p:txBody>
          <a:bodyPr>
            <a:normAutofit fontScale="90000"/>
          </a:bodyPr>
          <a:lstStyle/>
          <a:p>
            <a:pPr algn="ctr"/>
            <a:r>
              <a:rPr lang="en-US" b="1"/>
              <a:t>Developing a Healthy Cultural, Racial, or Ethnic Identity</a:t>
            </a:r>
            <a:endParaRPr lang="x-none" b="1" dirty="0"/>
          </a:p>
        </p:txBody>
      </p:sp>
      <p:pic>
        <p:nvPicPr>
          <p:cNvPr id="5" name="Content Placeholder 4" descr="A picture containing diagram&#10;&#10;Description automatically generated">
            <a:extLst>
              <a:ext uri="{FF2B5EF4-FFF2-40B4-BE49-F238E27FC236}">
                <a16:creationId xmlns:a16="http://schemas.microsoft.com/office/drawing/2014/main" id="{38FFFBD2-2152-4046-8F70-E1E398CE9506}"/>
              </a:ext>
            </a:extLst>
          </p:cNvPr>
          <p:cNvPicPr>
            <a:picLocks noGrp="1" noChangeAspect="1"/>
          </p:cNvPicPr>
          <p:nvPr>
            <p:ph idx="1"/>
          </p:nvPr>
        </p:nvPicPr>
        <p:blipFill>
          <a:blip r:embed="rId3"/>
          <a:stretch>
            <a:fillRect/>
          </a:stretch>
        </p:blipFill>
        <p:spPr>
          <a:xfrm>
            <a:off x="3909219" y="2014194"/>
            <a:ext cx="4373562" cy="4373562"/>
          </a:xfrm>
        </p:spPr>
      </p:pic>
    </p:spTree>
    <p:extLst>
      <p:ext uri="{BB962C8B-B14F-4D97-AF65-F5344CB8AC3E}">
        <p14:creationId xmlns:p14="http://schemas.microsoft.com/office/powerpoint/2010/main" val="25456841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89BBA-6371-42F1-BB0B-0C659A11A644}"/>
              </a:ext>
            </a:extLst>
          </p:cNvPr>
          <p:cNvSpPr>
            <a:spLocks noGrp="1"/>
          </p:cNvSpPr>
          <p:nvPr>
            <p:ph type="title"/>
          </p:nvPr>
        </p:nvSpPr>
        <p:spPr>
          <a:xfrm>
            <a:off x="1101370" y="1106424"/>
            <a:ext cx="5347556" cy="4633289"/>
          </a:xfrm>
        </p:spPr>
        <p:txBody>
          <a:bodyPr vert="horz" lIns="91440" tIns="45720" rIns="91440" bIns="45720" rtlCol="0" anchor="ctr">
            <a:normAutofit/>
          </a:bodyPr>
          <a:lstStyle/>
          <a:p>
            <a:pPr>
              <a:lnSpc>
                <a:spcPct val="83000"/>
              </a:lnSpc>
            </a:pPr>
            <a:r>
              <a:rPr lang="en-US" sz="6600" cap="all" spc="-100" dirty="0">
                <a:solidFill>
                  <a:schemeClr val="tx1"/>
                </a:solidFill>
              </a:rPr>
              <a:t>SESSION 3: Homework Review</a:t>
            </a:r>
          </a:p>
        </p:txBody>
      </p:sp>
      <p:sp>
        <p:nvSpPr>
          <p:cNvPr id="15" name="TextBox 14">
            <a:extLst>
              <a:ext uri="{FF2B5EF4-FFF2-40B4-BE49-F238E27FC236}">
                <a16:creationId xmlns:a16="http://schemas.microsoft.com/office/drawing/2014/main" id="{E85FE30C-F42B-4FAA-856B-C85A36C738A4}"/>
              </a:ext>
            </a:extLst>
          </p:cNvPr>
          <p:cNvSpPr txBox="1"/>
          <p:nvPr/>
        </p:nvSpPr>
        <p:spPr>
          <a:xfrm>
            <a:off x="6872437" y="2099629"/>
            <a:ext cx="4536708" cy="2646878"/>
          </a:xfrm>
          <a:prstGeom prst="rect">
            <a:avLst/>
          </a:prstGeom>
          <a:solidFill>
            <a:schemeClr val="accent5">
              <a:lumMod val="75000"/>
            </a:schemeClr>
          </a:solidFill>
        </p:spPr>
        <p:txBody>
          <a:bodyPr wrap="square" rtlCol="0">
            <a:spAutoFit/>
          </a:bodyPr>
          <a:lstStyle/>
          <a:p>
            <a:pPr algn="ctr"/>
            <a:r>
              <a:rPr lang="en-US" sz="2400" dirty="0">
                <a:solidFill>
                  <a:schemeClr val="accent4">
                    <a:lumMod val="40000"/>
                    <a:lumOff val="60000"/>
                  </a:schemeClr>
                </a:solidFill>
              </a:rPr>
              <a:t>Homework: Synonyms for the Story </a:t>
            </a:r>
            <a:br>
              <a:rPr lang="en-US" sz="2400" dirty="0">
                <a:solidFill>
                  <a:schemeClr val="accent4">
                    <a:lumMod val="40000"/>
                    <a:lumOff val="60000"/>
                  </a:schemeClr>
                </a:solidFill>
              </a:rPr>
            </a:br>
            <a:r>
              <a:rPr lang="en-US" sz="2400" dirty="0">
                <a:solidFill>
                  <a:schemeClr val="accent4">
                    <a:lumMod val="40000"/>
                    <a:lumOff val="60000"/>
                  </a:schemeClr>
                </a:solidFill>
              </a:rPr>
              <a:t>Creating your language</a:t>
            </a:r>
          </a:p>
          <a:p>
            <a:pPr algn="ctr"/>
            <a:endParaRPr lang="en-US" sz="1800" dirty="0">
              <a:solidFill>
                <a:schemeClr val="bg1"/>
              </a:solidFill>
            </a:endParaRPr>
          </a:p>
          <a:p>
            <a:pPr marL="342900" indent="-342900">
              <a:buFont typeface="Arial" panose="020B0604020202020204" pitchFamily="34" charset="0"/>
              <a:buChar char="•"/>
            </a:pPr>
            <a:r>
              <a:rPr lang="en-US" sz="2000" dirty="0">
                <a:solidFill>
                  <a:schemeClr val="bg1"/>
                </a:solidFill>
              </a:rPr>
              <a:t>Physical Abuse</a:t>
            </a:r>
          </a:p>
          <a:p>
            <a:pPr marL="342900" indent="-342900">
              <a:buFont typeface="Arial" panose="020B0604020202020204" pitchFamily="34" charset="0"/>
              <a:buChar char="•"/>
            </a:pPr>
            <a:r>
              <a:rPr lang="en-US" sz="2000" dirty="0">
                <a:solidFill>
                  <a:schemeClr val="bg1"/>
                </a:solidFill>
              </a:rPr>
              <a:t>Sexual Abuse</a:t>
            </a:r>
          </a:p>
          <a:p>
            <a:pPr marL="342900" indent="-342900">
              <a:buFont typeface="Arial" panose="020B0604020202020204" pitchFamily="34" charset="0"/>
              <a:buChar char="•"/>
            </a:pPr>
            <a:r>
              <a:rPr lang="en-US" sz="2000" dirty="0">
                <a:solidFill>
                  <a:schemeClr val="bg1"/>
                </a:solidFill>
              </a:rPr>
              <a:t>Neglect</a:t>
            </a:r>
          </a:p>
          <a:p>
            <a:pPr marL="342900" indent="-342900">
              <a:buFont typeface="Arial" panose="020B0604020202020204" pitchFamily="34" charset="0"/>
              <a:buChar char="•"/>
            </a:pPr>
            <a:r>
              <a:rPr lang="en-US" sz="2000" dirty="0">
                <a:solidFill>
                  <a:schemeClr val="bg1"/>
                </a:solidFill>
              </a:rPr>
              <a:t>Domestic Violence</a:t>
            </a:r>
          </a:p>
          <a:p>
            <a:pPr marL="342900" indent="-342900">
              <a:buFont typeface="Arial" panose="020B0604020202020204" pitchFamily="34" charset="0"/>
              <a:buChar char="•"/>
            </a:pPr>
            <a:r>
              <a:rPr lang="en-US" sz="2000" dirty="0">
                <a:solidFill>
                  <a:schemeClr val="bg1"/>
                </a:solidFill>
              </a:rPr>
              <a:t>Drug Addiction</a:t>
            </a:r>
          </a:p>
        </p:txBody>
      </p:sp>
    </p:spTree>
    <p:extLst>
      <p:ext uri="{BB962C8B-B14F-4D97-AF65-F5344CB8AC3E}">
        <p14:creationId xmlns:p14="http://schemas.microsoft.com/office/powerpoint/2010/main" val="2940813649"/>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741F0F2-9330-4C12-9590-3F8F3CC568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blipFill dpi="0" rotWithShape="1">
            <a:blip r:embed="rId3">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64800146-0979-49C4-AD6C-F80BF29A85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6" name="Rectangle 15">
            <a:extLst>
              <a:ext uri="{FF2B5EF4-FFF2-40B4-BE49-F238E27FC236}">
                <a16:creationId xmlns:a16="http://schemas.microsoft.com/office/drawing/2014/main" id="{1475ED1D-357D-4E0F-AFED-7A1C50229F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8" name="Rectangle 17">
            <a:extLst>
              <a:ext uri="{FF2B5EF4-FFF2-40B4-BE49-F238E27FC236}">
                <a16:creationId xmlns:a16="http://schemas.microsoft.com/office/drawing/2014/main" id="{C391A9E4-6B99-4541-9970-1360994D93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0" name="Group 19">
            <a:extLst>
              <a:ext uri="{FF2B5EF4-FFF2-40B4-BE49-F238E27FC236}">
                <a16:creationId xmlns:a16="http://schemas.microsoft.com/office/drawing/2014/main" id="{D4DD42AA-0A69-449A-AEA1-341FF0A698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28372" y="1267730"/>
            <a:ext cx="1567331" cy="645295"/>
            <a:chOff x="5318306" y="1386268"/>
            <a:chExt cx="1567331" cy="645295"/>
          </a:xfrm>
        </p:grpSpPr>
        <p:cxnSp>
          <p:nvCxnSpPr>
            <p:cNvPr id="21" name="Straight Connector 20">
              <a:extLst>
                <a:ext uri="{FF2B5EF4-FFF2-40B4-BE49-F238E27FC236}">
                  <a16:creationId xmlns:a16="http://schemas.microsoft.com/office/drawing/2014/main" id="{91A149A7-F3C7-40FE-BD5C-4C1957DDAE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89467C8-013A-4B08-81C2-BFF17FC3DC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DAF5A43-DFF3-464D-BD1C-13184F5C3F2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pic>
        <p:nvPicPr>
          <p:cNvPr id="7" name="Picture 6" descr="A group of children smiling&#10;&#10;Description automatically generated with medium confidence">
            <a:extLst>
              <a:ext uri="{FF2B5EF4-FFF2-40B4-BE49-F238E27FC236}">
                <a16:creationId xmlns:a16="http://schemas.microsoft.com/office/drawing/2014/main" id="{95D92738-1BCF-4E82-B069-1342478938B8}"/>
              </a:ext>
            </a:extLst>
          </p:cNvPr>
          <p:cNvPicPr>
            <a:picLocks noChangeAspect="1"/>
          </p:cNvPicPr>
          <p:nvPr/>
        </p:nvPicPr>
        <p:blipFill rotWithShape="1">
          <a:blip r:embed="rId4"/>
          <a:srcRect t="30542" b="4821"/>
          <a:stretch/>
        </p:blipFill>
        <p:spPr>
          <a:xfrm>
            <a:off x="-1" y="10"/>
            <a:ext cx="12192000" cy="4551026"/>
          </a:xfrm>
          <a:prstGeom prst="rect">
            <a:avLst/>
          </a:prstGeom>
        </p:spPr>
      </p:pic>
      <p:sp>
        <p:nvSpPr>
          <p:cNvPr id="25" name="Rectangle 24">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30074"/>
            <a:ext cx="12192000" cy="2327925"/>
          </a:xfrm>
          <a:prstGeom prst="rect">
            <a:avLst/>
          </a:prstGeom>
          <a:solidFill>
            <a:srgbClr val="327863"/>
          </a:solidFill>
          <a:ln w="6350" cap="sq" cmpd="sng" algn="ctr">
            <a:noFill/>
            <a:prstDash val="solid"/>
            <a:miter lim="800000"/>
          </a:ln>
          <a:effectLst/>
        </p:spPr>
      </p:sp>
      <p:sp>
        <p:nvSpPr>
          <p:cNvPr id="2" name="Title 1">
            <a:extLst>
              <a:ext uri="{FF2B5EF4-FFF2-40B4-BE49-F238E27FC236}">
                <a16:creationId xmlns:a16="http://schemas.microsoft.com/office/drawing/2014/main" id="{78CA2F1E-C38F-401D-AD32-A92114112A4B}"/>
              </a:ext>
            </a:extLst>
          </p:cNvPr>
          <p:cNvSpPr>
            <a:spLocks noGrp="1"/>
          </p:cNvSpPr>
          <p:nvPr>
            <p:ph type="title"/>
          </p:nvPr>
        </p:nvSpPr>
        <p:spPr>
          <a:xfrm>
            <a:off x="372723" y="4956811"/>
            <a:ext cx="11439414" cy="897439"/>
          </a:xfrm>
        </p:spPr>
        <p:txBody>
          <a:bodyPr vert="horz" lIns="91440" tIns="45720" rIns="91440" bIns="45720" rtlCol="0" anchor="ctr">
            <a:normAutofit/>
          </a:bodyPr>
          <a:lstStyle/>
          <a:p>
            <a:pPr algn="ctr">
              <a:lnSpc>
                <a:spcPct val="83000"/>
              </a:lnSpc>
            </a:pPr>
            <a:r>
              <a:rPr lang="en-US" sz="4100" b="0" kern="1200" cap="all" spc="-100" baseline="0">
                <a:solidFill>
                  <a:srgbClr val="FFFFFF"/>
                </a:solidFill>
                <a:effectLst/>
                <a:latin typeface="+mj-lt"/>
                <a:ea typeface="+mn-ea"/>
                <a:cs typeface="+mn-cs"/>
              </a:rPr>
              <a:t>Cultural, Ethnicity, and Racial Identity</a:t>
            </a:r>
          </a:p>
        </p:txBody>
      </p:sp>
      <p:sp>
        <p:nvSpPr>
          <p:cNvPr id="27" name="Rectangle 26">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116" y="4692768"/>
            <a:ext cx="11859768" cy="2002536"/>
          </a:xfrm>
          <a:prstGeom prst="rect">
            <a:avLst/>
          </a:prstGeom>
          <a:noFill/>
          <a:ln w="6350" cap="sq" cmpd="sng" algn="ctr">
            <a:solidFill>
              <a:srgbClr val="FFFFFF"/>
            </a:solidFill>
            <a:prstDash val="solid"/>
            <a:miter lim="800000"/>
          </a:ln>
          <a:effectLst>
            <a:softEdge rad="0"/>
          </a:effectLst>
        </p:spPr>
      </p:sp>
    </p:spTree>
    <p:extLst>
      <p:ext uri="{BB962C8B-B14F-4D97-AF65-F5344CB8AC3E}">
        <p14:creationId xmlns:p14="http://schemas.microsoft.com/office/powerpoint/2010/main" val="1030172920"/>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D6A7E-420A-4169-913F-71FC6D8C7A00}"/>
              </a:ext>
            </a:extLst>
          </p:cNvPr>
          <p:cNvSpPr>
            <a:spLocks noGrp="1"/>
          </p:cNvSpPr>
          <p:nvPr>
            <p:ph type="title"/>
          </p:nvPr>
        </p:nvSpPr>
        <p:spPr>
          <a:xfrm>
            <a:off x="864669" y="0"/>
            <a:ext cx="10058400" cy="1371600"/>
          </a:xfrm>
        </p:spPr>
        <p:txBody>
          <a:bodyPr/>
          <a:lstStyle/>
          <a:p>
            <a:pPr algn="ctr"/>
            <a:r>
              <a:rPr lang="en-US" b="1" dirty="0"/>
              <a:t>Positive Racial Identity </a:t>
            </a:r>
            <a:endParaRPr lang="x-none" b="1" dirty="0"/>
          </a:p>
        </p:txBody>
      </p:sp>
      <p:pic>
        <p:nvPicPr>
          <p:cNvPr id="3" name="Online Media 2" title="Transracial Adoption: a family's experience and advice to those considering adopting transracially">
            <a:hlinkClick r:id="" action="ppaction://media"/>
            <a:extLst>
              <a:ext uri="{FF2B5EF4-FFF2-40B4-BE49-F238E27FC236}">
                <a16:creationId xmlns:a16="http://schemas.microsoft.com/office/drawing/2014/main" id="{B2266D7C-4A50-40FD-9C35-0E0A5F82B450}"/>
              </a:ext>
            </a:extLst>
          </p:cNvPr>
          <p:cNvPicPr>
            <a:picLocks noRot="1" noChangeAspect="1"/>
          </p:cNvPicPr>
          <p:nvPr>
            <a:videoFile r:link="rId1"/>
          </p:nvPr>
        </p:nvPicPr>
        <p:blipFill>
          <a:blip r:embed="rId4"/>
          <a:stretch>
            <a:fillRect/>
          </a:stretch>
        </p:blipFill>
        <p:spPr>
          <a:xfrm>
            <a:off x="2117559" y="1102092"/>
            <a:ext cx="7122694" cy="5342021"/>
          </a:xfrm>
          <a:prstGeom prst="rect">
            <a:avLst/>
          </a:prstGeom>
        </p:spPr>
      </p:pic>
    </p:spTree>
    <p:extLst>
      <p:ext uri="{BB962C8B-B14F-4D97-AF65-F5344CB8AC3E}">
        <p14:creationId xmlns:p14="http://schemas.microsoft.com/office/powerpoint/2010/main" val="36656021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C64605-6375-41B2-9828-47E91F1B3FBA}"/>
              </a:ext>
            </a:extLst>
          </p:cNvPr>
          <p:cNvPicPr>
            <a:picLocks noChangeAspect="1"/>
          </p:cNvPicPr>
          <p:nvPr/>
        </p:nvPicPr>
        <p:blipFill>
          <a:blip r:embed="rId3"/>
          <a:stretch>
            <a:fillRect/>
          </a:stretch>
        </p:blipFill>
        <p:spPr>
          <a:xfrm>
            <a:off x="389579" y="899017"/>
            <a:ext cx="4230991" cy="3029975"/>
          </a:xfrm>
          <a:prstGeom prst="rect">
            <a:avLst/>
          </a:prstGeom>
        </p:spPr>
      </p:pic>
      <p:sp>
        <p:nvSpPr>
          <p:cNvPr id="5" name="Rectangle 4">
            <a:extLst>
              <a:ext uri="{FF2B5EF4-FFF2-40B4-BE49-F238E27FC236}">
                <a16:creationId xmlns:a16="http://schemas.microsoft.com/office/drawing/2014/main" id="{92CB7178-05DD-45DA-821F-E2DCE19976F6}"/>
              </a:ext>
            </a:extLst>
          </p:cNvPr>
          <p:cNvSpPr/>
          <p:nvPr/>
        </p:nvSpPr>
        <p:spPr>
          <a:xfrm>
            <a:off x="4760162" y="419100"/>
            <a:ext cx="533400" cy="6057901"/>
          </a:xfrm>
          <a:prstGeom prst="rect">
            <a:avLst/>
          </a:prstGeom>
          <a:solidFill>
            <a:srgbClr val="C0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en-US">
              <a:solidFill>
                <a:prstClr val="white"/>
              </a:solidFill>
            </a:endParaRPr>
          </a:p>
        </p:txBody>
      </p:sp>
      <p:sp>
        <p:nvSpPr>
          <p:cNvPr id="6" name="TextBox 5">
            <a:extLst>
              <a:ext uri="{FF2B5EF4-FFF2-40B4-BE49-F238E27FC236}">
                <a16:creationId xmlns:a16="http://schemas.microsoft.com/office/drawing/2014/main" id="{372D4C21-4D82-4B1B-B3A6-52E96E67757F}"/>
              </a:ext>
            </a:extLst>
          </p:cNvPr>
          <p:cNvSpPr txBox="1"/>
          <p:nvPr/>
        </p:nvSpPr>
        <p:spPr>
          <a:xfrm>
            <a:off x="1238250" y="3619500"/>
            <a:ext cx="2533650" cy="1754326"/>
          </a:xfrm>
          <a:prstGeom prst="rect">
            <a:avLst/>
          </a:prstGeom>
          <a:noFill/>
        </p:spPr>
        <p:txBody>
          <a:bodyPr wrap="square" rtlCol="0">
            <a:spAutoFit/>
          </a:bodyPr>
          <a:lstStyle/>
          <a:p>
            <a:pPr algn="ctr"/>
            <a:r>
              <a:rPr lang="en-US" sz="3600" dirty="0"/>
              <a:t>Post your answer in the chat box.</a:t>
            </a:r>
            <a:endParaRPr lang="x-none" sz="3600" dirty="0"/>
          </a:p>
        </p:txBody>
      </p:sp>
      <p:sp>
        <p:nvSpPr>
          <p:cNvPr id="7" name="TextBox 6">
            <a:extLst>
              <a:ext uri="{FF2B5EF4-FFF2-40B4-BE49-F238E27FC236}">
                <a16:creationId xmlns:a16="http://schemas.microsoft.com/office/drawing/2014/main" id="{0D25C8D8-4DE1-448A-B766-80F347A04B4E}"/>
              </a:ext>
            </a:extLst>
          </p:cNvPr>
          <p:cNvSpPr txBox="1"/>
          <p:nvPr/>
        </p:nvSpPr>
        <p:spPr>
          <a:xfrm>
            <a:off x="6392141" y="3928992"/>
            <a:ext cx="4530436" cy="2554545"/>
          </a:xfrm>
          <a:prstGeom prst="rect">
            <a:avLst/>
          </a:prstGeom>
          <a:noFill/>
        </p:spPr>
        <p:txBody>
          <a:bodyPr wrap="square" rtlCol="0">
            <a:spAutoFit/>
          </a:bodyPr>
          <a:lstStyle/>
          <a:p>
            <a:pPr algn="ctr"/>
            <a:r>
              <a:rPr lang="en-US" sz="3200" b="1" dirty="0"/>
              <a:t>Question: </a:t>
            </a:r>
          </a:p>
          <a:p>
            <a:pPr algn="ctr"/>
            <a:r>
              <a:rPr lang="en-US" sz="3200" dirty="0"/>
              <a:t>What can a parent do to promote a positive racial identity for their youth? </a:t>
            </a:r>
          </a:p>
          <a:p>
            <a:pPr algn="ctr"/>
            <a:endParaRPr lang="x-none" sz="3200" dirty="0"/>
          </a:p>
        </p:txBody>
      </p:sp>
      <p:pic>
        <p:nvPicPr>
          <p:cNvPr id="9" name="Picture 8" descr="A group of children reading a book&#10;&#10;Description automatically generated with low confidence">
            <a:extLst>
              <a:ext uri="{FF2B5EF4-FFF2-40B4-BE49-F238E27FC236}">
                <a16:creationId xmlns:a16="http://schemas.microsoft.com/office/drawing/2014/main" id="{EEE81E85-8D90-4DCD-A6E5-8F725C91C836}"/>
              </a:ext>
            </a:extLst>
          </p:cNvPr>
          <p:cNvPicPr>
            <a:picLocks noChangeAspect="1"/>
          </p:cNvPicPr>
          <p:nvPr/>
        </p:nvPicPr>
        <p:blipFill rotWithShape="1">
          <a:blip r:embed="rId4"/>
          <a:srcRect r="10364"/>
          <a:stretch/>
        </p:blipFill>
        <p:spPr>
          <a:xfrm>
            <a:off x="6096000" y="762000"/>
            <a:ext cx="5122718" cy="2857500"/>
          </a:xfrm>
          <a:prstGeom prst="rect">
            <a:avLst/>
          </a:prstGeom>
        </p:spPr>
      </p:pic>
    </p:spTree>
    <p:extLst>
      <p:ext uri="{BB962C8B-B14F-4D97-AF65-F5344CB8AC3E}">
        <p14:creationId xmlns:p14="http://schemas.microsoft.com/office/powerpoint/2010/main" val="734172638"/>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63F366B-15A4-4C34-A8FB-1463187F4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blipFill dpi="0" rotWithShape="1">
            <a:blip r:embed="rId3">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2F0CDF20-D900-4EA0-BBC1-75DD29E35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145BD72F-5873-414C-BAFE-3DB037286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6" name="Rectangle 15">
            <a:extLst>
              <a:ext uri="{FF2B5EF4-FFF2-40B4-BE49-F238E27FC236}">
                <a16:creationId xmlns:a16="http://schemas.microsoft.com/office/drawing/2014/main" id="{73336A80-D3E7-4B14-9422-4FCC01CD17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8" name="Group 17">
            <a:extLst>
              <a:ext uri="{FF2B5EF4-FFF2-40B4-BE49-F238E27FC236}">
                <a16:creationId xmlns:a16="http://schemas.microsoft.com/office/drawing/2014/main" id="{9C09B750-AF4C-4ED6-BD57-8F5419B2A2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28372" y="1267730"/>
            <a:ext cx="1567331" cy="645295"/>
            <a:chOff x="5318306" y="1386268"/>
            <a:chExt cx="1567331" cy="645295"/>
          </a:xfrm>
        </p:grpSpPr>
        <p:cxnSp>
          <p:nvCxnSpPr>
            <p:cNvPr id="19" name="Straight Connector 18">
              <a:extLst>
                <a:ext uri="{FF2B5EF4-FFF2-40B4-BE49-F238E27FC236}">
                  <a16:creationId xmlns:a16="http://schemas.microsoft.com/office/drawing/2014/main" id="{405D7054-5C69-4968-8A58-0AE7AA62444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1DC8DEF-D249-4084-B3FF-AD663E222C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6221F23-9E38-4D0D-9EAA-D61A2863EFD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E2ADD2F6-F7FC-464F-8F18-5BDBD27A7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F90891-F8F8-45DF-B36F-4ABB33C1B507}"/>
              </a:ext>
            </a:extLst>
          </p:cNvPr>
          <p:cNvSpPr>
            <a:spLocks noGrp="1"/>
          </p:cNvSpPr>
          <p:nvPr>
            <p:ph type="title"/>
          </p:nvPr>
        </p:nvSpPr>
        <p:spPr>
          <a:xfrm>
            <a:off x="8560024" y="1559768"/>
            <a:ext cx="3238829" cy="3135379"/>
          </a:xfrm>
        </p:spPr>
        <p:txBody>
          <a:bodyPr vert="horz" lIns="91440" tIns="45720" rIns="91440" bIns="45720" rtlCol="0" anchor="ctr">
            <a:normAutofit/>
          </a:bodyPr>
          <a:lstStyle/>
          <a:p>
            <a:pPr algn="ctr">
              <a:lnSpc>
                <a:spcPct val="83000"/>
              </a:lnSpc>
            </a:pPr>
            <a:r>
              <a:rPr lang="en-US" sz="4400" cap="all" spc="-100"/>
              <a:t>Alaska Native Tribes and Cultures</a:t>
            </a:r>
          </a:p>
        </p:txBody>
      </p:sp>
      <p:sp>
        <p:nvSpPr>
          <p:cNvPr id="25" name="Rectangle 24">
            <a:extLst>
              <a:ext uri="{FF2B5EF4-FFF2-40B4-BE49-F238E27FC236}">
                <a16:creationId xmlns:a16="http://schemas.microsoft.com/office/drawing/2014/main" id="{5A3A31F1-FA83-497F-98FF-9A5621DC55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p&#10;&#10;Description automatically generated">
            <a:extLst>
              <a:ext uri="{FF2B5EF4-FFF2-40B4-BE49-F238E27FC236}">
                <a16:creationId xmlns:a16="http://schemas.microsoft.com/office/drawing/2014/main" id="{042E62B4-9234-4668-B84D-077DF04720BE}"/>
              </a:ext>
            </a:extLst>
          </p:cNvPr>
          <p:cNvPicPr>
            <a:picLocks noChangeAspect="1"/>
          </p:cNvPicPr>
          <p:nvPr/>
        </p:nvPicPr>
        <p:blipFill>
          <a:blip r:embed="rId4"/>
          <a:stretch>
            <a:fillRect/>
          </a:stretch>
        </p:blipFill>
        <p:spPr>
          <a:xfrm>
            <a:off x="-7845" y="428105"/>
            <a:ext cx="8116082" cy="5660967"/>
          </a:xfrm>
          <a:prstGeom prst="rect">
            <a:avLst/>
          </a:prstGeom>
        </p:spPr>
      </p:pic>
      <p:sp>
        <p:nvSpPr>
          <p:cNvPr id="27" name="Rectangle 26">
            <a:extLst>
              <a:ext uri="{FF2B5EF4-FFF2-40B4-BE49-F238E27FC236}">
                <a16:creationId xmlns:a16="http://schemas.microsoft.com/office/drawing/2014/main" id="{343FF9E2-8F7E-4BCC-9A50-C41AD8A56D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31468" y="164592"/>
            <a:ext cx="3708894" cy="654017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7751BC8-250F-493B-BDF9-D45BA5991D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19318" y="0"/>
            <a:ext cx="1920240" cy="731520"/>
          </a:xfrm>
          <a:prstGeom prst="rect">
            <a:avLst/>
          </a:prstGeom>
          <a:solidFill>
            <a:srgbClr val="5C393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1" name="Straight Connector 30">
            <a:extLst>
              <a:ext uri="{FF2B5EF4-FFF2-40B4-BE49-F238E27FC236}">
                <a16:creationId xmlns:a16="http://schemas.microsoft.com/office/drawing/2014/main" id="{BF0F044C-8394-47CB-8E3D-FA56B069396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33618" y="-1172"/>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B2DCD75-B707-4C51-8ADC-813834C09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25258" y="-1172"/>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4851414-8BB1-42EF-912B-608FCE07B2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33618" y="644123"/>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4258174"/>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957F-9E2B-4820-AB00-33656F70DE95}"/>
              </a:ext>
            </a:extLst>
          </p:cNvPr>
          <p:cNvSpPr>
            <a:spLocks noGrp="1"/>
          </p:cNvSpPr>
          <p:nvPr>
            <p:ph type="title"/>
          </p:nvPr>
        </p:nvSpPr>
        <p:spPr>
          <a:xfrm>
            <a:off x="1066800" y="642594"/>
            <a:ext cx="1011382" cy="1371600"/>
          </a:xfrm>
        </p:spPr>
        <p:txBody>
          <a:bodyPr>
            <a:normAutofit/>
          </a:bodyPr>
          <a:lstStyle/>
          <a:p>
            <a:r>
              <a:rPr lang="en-US" sz="6600" b="1" dirty="0"/>
              <a:t>4.</a:t>
            </a:r>
            <a:endParaRPr lang="x-none" sz="6600" b="1" dirty="0"/>
          </a:p>
        </p:txBody>
      </p:sp>
      <p:pic>
        <p:nvPicPr>
          <p:cNvPr id="4" name="Picture 3" descr="A person with curly hair&#10;&#10;Description automatically generated with low confidence">
            <a:extLst>
              <a:ext uri="{FF2B5EF4-FFF2-40B4-BE49-F238E27FC236}">
                <a16:creationId xmlns:a16="http://schemas.microsoft.com/office/drawing/2014/main" id="{17789377-B1AC-4155-A6F3-D2DDDC5BE33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929" b="93571" l="9455" r="89455">
                        <a14:foregroundMark x1="28015" y1="5643" x2="33091" y2="2857"/>
                        <a14:foregroundMark x1="20727" y1="9643" x2="20935" y2="9529"/>
                        <a14:foregroundMark x1="46805" y1="3820" x2="48364" y2="3929"/>
                        <a14:foregroundMark x1="43272" y1="3572" x2="43819" y2="3610"/>
                        <a14:foregroundMark x1="33091" y1="2857" x2="33433" y2="2881"/>
                        <a14:foregroundMark x1="44714" y1="5184" x2="41641" y2="6240"/>
                        <a14:foregroundMark x1="48364" y1="3929" x2="47112" y2="4359"/>
                        <a14:foregroundMark x1="32798" y1="8929" x2="26431" y2="8929"/>
                        <a14:foregroundMark x1="42928" y1="4134" x2="44045" y2="4007"/>
                        <a14:foregroundMark x1="29091" y1="5714" x2="31105" y2="5484"/>
                        <a14:foregroundMark x1="31068" y1="5525" x2="29455" y2="5714"/>
                        <a14:foregroundMark x1="44046" y1="4009" x2="42925" y2="4140"/>
                        <a14:foregroundMark x1="41707" y1="87387" x2="56000" y2="85357"/>
                        <a14:foregroundMark x1="56000" y1="85357" x2="43636" y2="92857"/>
                        <a14:foregroundMark x1="43636" y1="92857" x2="38843" y2="92942"/>
                        <a14:foregroundMark x1="25818" y1="88571" x2="38545" y2="93571"/>
                        <a14:foregroundMark x1="38545" y1="93571" x2="25091" y2="87857"/>
                        <a14:foregroundMark x1="25091" y1="87857" x2="25091" y2="87857"/>
                        <a14:backgroundMark x1="20364" y1="10714" x2="27636" y2="6429"/>
                        <a14:backgroundMark x1="35636" y1="4286" x2="43273" y2="3571"/>
                        <a14:backgroundMark x1="34545" y1="2143" x2="34545" y2="2143"/>
                        <a14:backgroundMark x1="33455" y1="2857" x2="38182" y2="5000"/>
                        <a14:backgroundMark x1="47273" y1="4643" x2="44000" y2="3929"/>
                        <a14:backgroundMark x1="28041" y1="95658" x2="25818" y2="96429"/>
                      </a14:backgroundRemoval>
                    </a14:imgEffect>
                  </a14:imgLayer>
                </a14:imgProps>
              </a:ext>
            </a:extLst>
          </a:blip>
          <a:stretch>
            <a:fillRect/>
          </a:stretch>
        </p:blipFill>
        <p:spPr>
          <a:xfrm>
            <a:off x="320911" y="2331638"/>
            <a:ext cx="4375780" cy="4455339"/>
          </a:xfrm>
          <a:prstGeom prst="rect">
            <a:avLst/>
          </a:prstGeom>
        </p:spPr>
      </p:pic>
      <p:sp>
        <p:nvSpPr>
          <p:cNvPr id="5" name="Cloud 4">
            <a:extLst>
              <a:ext uri="{FF2B5EF4-FFF2-40B4-BE49-F238E27FC236}">
                <a16:creationId xmlns:a16="http://schemas.microsoft.com/office/drawing/2014/main" id="{A11C284C-60FD-49DE-A8AE-2679DAD87C61}"/>
              </a:ext>
            </a:extLst>
          </p:cNvPr>
          <p:cNvSpPr/>
          <p:nvPr/>
        </p:nvSpPr>
        <p:spPr>
          <a:xfrm>
            <a:off x="5010150" y="645713"/>
            <a:ext cx="6115050" cy="3371850"/>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How do I respond to others when they ask me about adoption?</a:t>
            </a:r>
            <a:endParaRPr lang="x-none" sz="3200" b="1" dirty="0">
              <a:solidFill>
                <a:schemeClr val="tx1"/>
              </a:solidFill>
            </a:endParaRPr>
          </a:p>
        </p:txBody>
      </p:sp>
      <p:sp>
        <p:nvSpPr>
          <p:cNvPr id="6" name="Flowchart: Connector 5">
            <a:extLst>
              <a:ext uri="{FF2B5EF4-FFF2-40B4-BE49-F238E27FC236}">
                <a16:creationId xmlns:a16="http://schemas.microsoft.com/office/drawing/2014/main" id="{9E71C33C-C5FA-44FA-9BF7-E032A01BD73A}"/>
              </a:ext>
            </a:extLst>
          </p:cNvPr>
          <p:cNvSpPr/>
          <p:nvPr/>
        </p:nvSpPr>
        <p:spPr>
          <a:xfrm>
            <a:off x="3277205" y="3226988"/>
            <a:ext cx="268076" cy="236577"/>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 name="Flowchart: Connector 6">
            <a:extLst>
              <a:ext uri="{FF2B5EF4-FFF2-40B4-BE49-F238E27FC236}">
                <a16:creationId xmlns:a16="http://schemas.microsoft.com/office/drawing/2014/main" id="{20E44DE9-EB0F-4562-A7EB-3723D4E5C012}"/>
              </a:ext>
            </a:extLst>
          </p:cNvPr>
          <p:cNvSpPr/>
          <p:nvPr/>
        </p:nvSpPr>
        <p:spPr>
          <a:xfrm>
            <a:off x="3814608" y="2907900"/>
            <a:ext cx="350711" cy="319088"/>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Flowchart: Connector 7">
            <a:extLst>
              <a:ext uri="{FF2B5EF4-FFF2-40B4-BE49-F238E27FC236}">
                <a16:creationId xmlns:a16="http://schemas.microsoft.com/office/drawing/2014/main" id="{7CC28824-ECD5-4DEB-A02C-3216E59E9B39}"/>
              </a:ext>
            </a:extLst>
          </p:cNvPr>
          <p:cNvSpPr/>
          <p:nvPr/>
        </p:nvSpPr>
        <p:spPr>
          <a:xfrm>
            <a:off x="4438650" y="2472846"/>
            <a:ext cx="495300" cy="473154"/>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368662457"/>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EEDCE-E217-4474-B433-A72140CCAA20}"/>
              </a:ext>
            </a:extLst>
          </p:cNvPr>
          <p:cNvSpPr>
            <a:spLocks noGrp="1"/>
          </p:cNvSpPr>
          <p:nvPr>
            <p:ph type="title"/>
          </p:nvPr>
        </p:nvSpPr>
        <p:spPr/>
        <p:txBody>
          <a:bodyPr>
            <a:normAutofit fontScale="90000"/>
          </a:bodyPr>
          <a:lstStyle/>
          <a:p>
            <a:pPr algn="ctr"/>
            <a:r>
              <a:rPr lang="en-US" b="1" dirty="0"/>
              <a:t>Confident Parents, Courageous Conversations</a:t>
            </a:r>
            <a:endParaRPr lang="x-none" b="1" dirty="0"/>
          </a:p>
        </p:txBody>
      </p:sp>
      <p:pic>
        <p:nvPicPr>
          <p:cNvPr id="5" name="Picture 4" descr="Icon&#10;&#10;Description automatically generated">
            <a:extLst>
              <a:ext uri="{FF2B5EF4-FFF2-40B4-BE49-F238E27FC236}">
                <a16:creationId xmlns:a16="http://schemas.microsoft.com/office/drawing/2014/main" id="{811D9CE2-8082-4FCB-B8A1-FD09AA55AF3A}"/>
              </a:ext>
            </a:extLst>
          </p:cNvPr>
          <p:cNvPicPr>
            <a:picLocks noChangeAspect="1"/>
          </p:cNvPicPr>
          <p:nvPr/>
        </p:nvPicPr>
        <p:blipFill>
          <a:blip r:embed="rId3"/>
          <a:stretch>
            <a:fillRect/>
          </a:stretch>
        </p:blipFill>
        <p:spPr>
          <a:xfrm>
            <a:off x="3231723" y="2347476"/>
            <a:ext cx="5728553" cy="3952701"/>
          </a:xfrm>
          <a:prstGeom prst="rect">
            <a:avLst/>
          </a:prstGeom>
        </p:spPr>
      </p:pic>
    </p:spTree>
    <p:extLst>
      <p:ext uri="{BB962C8B-B14F-4D97-AF65-F5344CB8AC3E}">
        <p14:creationId xmlns:p14="http://schemas.microsoft.com/office/powerpoint/2010/main" val="3076967969"/>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4022A-D369-4A12-8840-2EEE9CCA5AAB}"/>
              </a:ext>
            </a:extLst>
          </p:cNvPr>
          <p:cNvSpPr>
            <a:spLocks noGrp="1"/>
          </p:cNvSpPr>
          <p:nvPr>
            <p:ph type="title"/>
          </p:nvPr>
        </p:nvSpPr>
        <p:spPr/>
        <p:txBody>
          <a:bodyPr/>
          <a:lstStyle/>
          <a:p>
            <a:pPr algn="ctr"/>
            <a:r>
              <a:rPr lang="en-US" b="1" dirty="0"/>
              <a:t>Guiding Principles </a:t>
            </a:r>
            <a:endParaRPr lang="x-none" b="1" dirty="0"/>
          </a:p>
        </p:txBody>
      </p:sp>
      <p:sp>
        <p:nvSpPr>
          <p:cNvPr id="3" name="Content Placeholder 2">
            <a:extLst>
              <a:ext uri="{FF2B5EF4-FFF2-40B4-BE49-F238E27FC236}">
                <a16:creationId xmlns:a16="http://schemas.microsoft.com/office/drawing/2014/main" id="{96AB30CA-B3B5-490E-B9D0-BCA99F0F89DB}"/>
              </a:ext>
            </a:extLst>
          </p:cNvPr>
          <p:cNvSpPr>
            <a:spLocks noGrp="1"/>
          </p:cNvSpPr>
          <p:nvPr>
            <p:ph idx="1"/>
          </p:nvPr>
        </p:nvSpPr>
        <p:spPr/>
        <p:txBody>
          <a:bodyPr>
            <a:normAutofit/>
          </a:bodyPr>
          <a:lstStyle/>
          <a:p>
            <a:r>
              <a:rPr lang="en-US" sz="3200" dirty="0"/>
              <a:t>Speak the truth in gentleness and kindness</a:t>
            </a:r>
          </a:p>
          <a:p>
            <a:r>
              <a:rPr lang="en-US" sz="3200" dirty="0"/>
              <a:t>Always ask yourself what is the truth of the matter</a:t>
            </a:r>
          </a:p>
          <a:p>
            <a:r>
              <a:rPr lang="en-US" sz="3200" dirty="0"/>
              <a:t>This is an ongoing conversation throughout the lifespan</a:t>
            </a:r>
          </a:p>
          <a:p>
            <a:r>
              <a:rPr lang="en-US" sz="3200" dirty="0"/>
              <a:t>Speak to the child’s emotional not chronological age</a:t>
            </a:r>
          </a:p>
          <a:p>
            <a:r>
              <a:rPr lang="en-US" sz="3200" dirty="0"/>
              <a:t>Give time to process and follow their lead</a:t>
            </a:r>
          </a:p>
          <a:p>
            <a:r>
              <a:rPr lang="en-US" sz="3200" dirty="0"/>
              <a:t>Stop to help youth regulate as needed</a:t>
            </a:r>
            <a:endParaRPr lang="x-none" sz="3200" dirty="0"/>
          </a:p>
        </p:txBody>
      </p:sp>
    </p:spTree>
    <p:extLst>
      <p:ext uri="{BB962C8B-B14F-4D97-AF65-F5344CB8AC3E}">
        <p14:creationId xmlns:p14="http://schemas.microsoft.com/office/powerpoint/2010/main" val="2709647416"/>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Promote Confidence, Claim, and Empower Your Children</a:t>
            </a:r>
          </a:p>
        </p:txBody>
      </p:sp>
      <p:sp>
        <p:nvSpPr>
          <p:cNvPr id="3" name="Content Placeholder 2"/>
          <p:cNvSpPr>
            <a:spLocks noGrp="1"/>
          </p:cNvSpPr>
          <p:nvPr>
            <p:ph idx="1"/>
          </p:nvPr>
        </p:nvSpPr>
        <p:spPr>
          <a:xfrm>
            <a:off x="5343896" y="2257499"/>
            <a:ext cx="5674426" cy="3931920"/>
          </a:xfrm>
        </p:spPr>
        <p:txBody>
          <a:bodyPr>
            <a:normAutofit lnSpcReduction="10000"/>
          </a:bodyPr>
          <a:lstStyle/>
          <a:p>
            <a:pPr marL="0" indent="0">
              <a:buNone/>
            </a:pPr>
            <a:r>
              <a:rPr lang="en-US" sz="2800" dirty="0"/>
              <a:t>“Teaching your children that they don’t need to be victims is empowering. I’ve taught my children how to respond to  uncomfortable comments when they hear them by my own responses. Sometimes I just ignore and sometimes I teach in a non-hateful way.”</a:t>
            </a:r>
          </a:p>
          <a:p>
            <a:pPr marL="0" indent="0">
              <a:buNone/>
            </a:pPr>
            <a:r>
              <a:rPr lang="en-US" sz="2800" b="1" dirty="0"/>
              <a:t>-Ann </a:t>
            </a:r>
            <a:r>
              <a:rPr lang="en-US" sz="2800" b="1" dirty="0" err="1"/>
              <a:t>Brenoff</a:t>
            </a:r>
            <a:r>
              <a:rPr lang="en-US" sz="2800" b="1" dirty="0"/>
              <a:t>, Mother of two children adopted from China</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6821" y="2257499"/>
            <a:ext cx="2501735" cy="3752603"/>
          </a:xfrm>
          <a:prstGeom prst="rect">
            <a:avLst/>
          </a:prstGeom>
        </p:spPr>
      </p:pic>
    </p:spTree>
    <p:extLst>
      <p:ext uri="{BB962C8B-B14F-4D97-AF65-F5344CB8AC3E}">
        <p14:creationId xmlns:p14="http://schemas.microsoft.com/office/powerpoint/2010/main" val="4275411772"/>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52249"/>
            <a:ext cx="10058400" cy="1371600"/>
          </a:xfrm>
        </p:spPr>
        <p:txBody>
          <a:bodyPr/>
          <a:lstStyle/>
          <a:p>
            <a:r>
              <a:rPr lang="en-US" dirty="0"/>
              <a:t>Ready Answers to Intrusive Questions</a:t>
            </a:r>
          </a:p>
        </p:txBody>
      </p:sp>
      <p:sp>
        <p:nvSpPr>
          <p:cNvPr id="3" name="Content Placeholder 2"/>
          <p:cNvSpPr>
            <a:spLocks noGrp="1"/>
          </p:cNvSpPr>
          <p:nvPr>
            <p:ph idx="1"/>
          </p:nvPr>
        </p:nvSpPr>
        <p:spPr>
          <a:xfrm>
            <a:off x="868008" y="1671577"/>
            <a:ext cx="10058400" cy="3931920"/>
          </a:xfrm>
        </p:spPr>
        <p:txBody>
          <a:bodyPr>
            <a:noAutofit/>
          </a:bodyPr>
          <a:lstStyle/>
          <a:p>
            <a:r>
              <a:rPr lang="en-US" sz="2800" dirty="0"/>
              <a:t>Why do you ask?</a:t>
            </a:r>
          </a:p>
          <a:p>
            <a:r>
              <a:rPr lang="en-US" sz="2800" dirty="0"/>
              <a:t>That is personal (or private).</a:t>
            </a:r>
          </a:p>
          <a:p>
            <a:r>
              <a:rPr lang="en-US" sz="2800" dirty="0"/>
              <a:t>Really? Seriously?</a:t>
            </a:r>
          </a:p>
          <a:p>
            <a:r>
              <a:rPr lang="en-US" sz="2800" dirty="0"/>
              <a:t>Did you mean to say? (Reword and Redo)</a:t>
            </a:r>
          </a:p>
          <a:p>
            <a:r>
              <a:rPr lang="en-US" sz="2800" dirty="0"/>
              <a:t>Repeat the question.</a:t>
            </a:r>
          </a:p>
          <a:p>
            <a:r>
              <a:rPr lang="en-US" sz="2800" dirty="0"/>
              <a:t>Humor</a:t>
            </a:r>
          </a:p>
          <a:p>
            <a:r>
              <a:rPr lang="en-US" sz="2800" dirty="0"/>
              <a:t>Using claiming words.</a:t>
            </a:r>
          </a:p>
          <a:p>
            <a:r>
              <a:rPr lang="en-US" sz="2800" dirty="0"/>
              <a:t>You need to ask my parents.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3606" y="2312497"/>
            <a:ext cx="1932332" cy="289397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1712" y="2312497"/>
            <a:ext cx="1930199" cy="2890782"/>
          </a:xfrm>
          <a:prstGeom prst="rect">
            <a:avLst/>
          </a:prstGeom>
        </p:spPr>
      </p:pic>
    </p:spTree>
    <p:extLst>
      <p:ext uri="{BB962C8B-B14F-4D97-AF65-F5344CB8AC3E}">
        <p14:creationId xmlns:p14="http://schemas.microsoft.com/office/powerpoint/2010/main" val="4076076922"/>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hought Bubble: Cloud 2">
            <a:extLst>
              <a:ext uri="{FF2B5EF4-FFF2-40B4-BE49-F238E27FC236}">
                <a16:creationId xmlns:a16="http://schemas.microsoft.com/office/drawing/2014/main" id="{8451BC9D-8B92-481A-807A-8590FA26EB76}"/>
              </a:ext>
            </a:extLst>
          </p:cNvPr>
          <p:cNvSpPr/>
          <p:nvPr/>
        </p:nvSpPr>
        <p:spPr>
          <a:xfrm>
            <a:off x="2886694" y="649184"/>
            <a:ext cx="7162800" cy="5181600"/>
          </a:xfrm>
          <a:prstGeom prst="cloudCallout">
            <a:avLst>
              <a:gd name="adj1" fmla="val -46099"/>
              <a:gd name="adj2" fmla="val 56985"/>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C66BBCEB-AAF3-48EF-B4FC-23F09118BB9D}"/>
              </a:ext>
            </a:extLst>
          </p:cNvPr>
          <p:cNvSpPr/>
          <p:nvPr/>
        </p:nvSpPr>
        <p:spPr>
          <a:xfrm>
            <a:off x="4334494" y="1411184"/>
            <a:ext cx="4572000" cy="3462486"/>
          </a:xfrm>
          <a:prstGeom prst="rect">
            <a:avLst/>
          </a:prstGeom>
        </p:spPr>
        <p:txBody>
          <a:bodyPr>
            <a:spAutoFit/>
          </a:bodyPr>
          <a:lstStyle/>
          <a:p>
            <a:r>
              <a:rPr lang="en-US" sz="4000" b="1" dirty="0"/>
              <a:t>Encourage Kids to Think T.I.P. ! </a:t>
            </a:r>
          </a:p>
          <a:p>
            <a:endParaRPr lang="en-US" sz="1200" b="1" dirty="0"/>
          </a:p>
          <a:p>
            <a:pPr marL="457200" indent="-457200">
              <a:spcBef>
                <a:spcPts val="600"/>
              </a:spcBef>
              <a:spcAft>
                <a:spcPts val="600"/>
              </a:spcAft>
              <a:buFont typeface="Arial" panose="020B0604020202020204" pitchFamily="34" charset="0"/>
              <a:buChar char="•"/>
            </a:pPr>
            <a:r>
              <a:rPr lang="en-US" sz="3200" i="1" dirty="0"/>
              <a:t>Tell It, </a:t>
            </a:r>
          </a:p>
          <a:p>
            <a:pPr marL="457200" indent="-457200">
              <a:spcBef>
                <a:spcPts val="600"/>
              </a:spcBef>
              <a:spcAft>
                <a:spcPts val="600"/>
              </a:spcAft>
              <a:buFont typeface="Arial" panose="020B0604020202020204" pitchFamily="34" charset="0"/>
              <a:buChar char="•"/>
            </a:pPr>
            <a:r>
              <a:rPr lang="en-US" sz="3200" i="1" dirty="0"/>
              <a:t>Ignore It,  or </a:t>
            </a:r>
          </a:p>
          <a:p>
            <a:pPr marL="457200" indent="-457200">
              <a:spcBef>
                <a:spcPts val="600"/>
              </a:spcBef>
              <a:spcAft>
                <a:spcPts val="600"/>
              </a:spcAft>
              <a:buFont typeface="Arial" panose="020B0604020202020204" pitchFamily="34" charset="0"/>
              <a:buChar char="•"/>
            </a:pPr>
            <a:r>
              <a:rPr lang="en-US" sz="3200" i="1" dirty="0"/>
              <a:t>Keep it Private</a:t>
            </a:r>
          </a:p>
        </p:txBody>
      </p:sp>
    </p:spTree>
    <p:extLst>
      <p:ext uri="{BB962C8B-B14F-4D97-AF65-F5344CB8AC3E}">
        <p14:creationId xmlns:p14="http://schemas.microsoft.com/office/powerpoint/2010/main" val="2790049060"/>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C07141-6C98-4975-A8F6-222B57005582}"/>
              </a:ext>
            </a:extLst>
          </p:cNvPr>
          <p:cNvSpPr>
            <a:spLocks noGrp="1"/>
          </p:cNvSpPr>
          <p:nvPr>
            <p:ph idx="1"/>
          </p:nvPr>
        </p:nvSpPr>
        <p:spPr>
          <a:xfrm>
            <a:off x="1258186" y="3549148"/>
            <a:ext cx="2994837" cy="2298759"/>
          </a:xfrm>
        </p:spPr>
        <p:txBody>
          <a:bodyPr>
            <a:normAutofit/>
          </a:bodyPr>
          <a:lstStyle/>
          <a:p>
            <a:pPr marL="0" indent="0" algn="ctr">
              <a:buNone/>
            </a:pPr>
            <a:r>
              <a:rPr lang="en-US" sz="2400" dirty="0"/>
              <a:t>While you are waiting, please answer the following question. Post your answer in the chat box.</a:t>
            </a:r>
            <a:endParaRPr lang="x-none" sz="2400" dirty="0"/>
          </a:p>
        </p:txBody>
      </p:sp>
      <p:pic>
        <p:nvPicPr>
          <p:cNvPr id="4" name="Picture 3">
            <a:extLst>
              <a:ext uri="{FF2B5EF4-FFF2-40B4-BE49-F238E27FC236}">
                <a16:creationId xmlns:a16="http://schemas.microsoft.com/office/drawing/2014/main" id="{738C9D56-BBFA-428F-890C-67C2221DB2C0}"/>
              </a:ext>
            </a:extLst>
          </p:cNvPr>
          <p:cNvPicPr>
            <a:picLocks noChangeAspect="1"/>
          </p:cNvPicPr>
          <p:nvPr/>
        </p:nvPicPr>
        <p:blipFill>
          <a:blip r:embed="rId3"/>
          <a:stretch>
            <a:fillRect/>
          </a:stretch>
        </p:blipFill>
        <p:spPr>
          <a:xfrm>
            <a:off x="767882" y="899017"/>
            <a:ext cx="4230991" cy="3029975"/>
          </a:xfrm>
          <a:prstGeom prst="rect">
            <a:avLst/>
          </a:prstGeom>
        </p:spPr>
      </p:pic>
      <p:sp>
        <p:nvSpPr>
          <p:cNvPr id="6" name="TextBox 5">
            <a:extLst>
              <a:ext uri="{FF2B5EF4-FFF2-40B4-BE49-F238E27FC236}">
                <a16:creationId xmlns:a16="http://schemas.microsoft.com/office/drawing/2014/main" id="{A580C2D3-4A0B-4B97-9561-32D3FA22BBF6}"/>
              </a:ext>
            </a:extLst>
          </p:cNvPr>
          <p:cNvSpPr txBox="1"/>
          <p:nvPr/>
        </p:nvSpPr>
        <p:spPr>
          <a:xfrm>
            <a:off x="5489177" y="3549148"/>
            <a:ext cx="6190487" cy="2677656"/>
          </a:xfrm>
          <a:prstGeom prst="rect">
            <a:avLst/>
          </a:prstGeom>
          <a:noFill/>
        </p:spPr>
        <p:txBody>
          <a:bodyPr wrap="square" rtlCol="0">
            <a:spAutoFit/>
          </a:bodyPr>
          <a:lstStyle/>
          <a:p>
            <a:pPr algn="ctr"/>
            <a:r>
              <a:rPr lang="en-US" sz="2400" b="1" dirty="0"/>
              <a:t>Question: </a:t>
            </a:r>
            <a:r>
              <a:rPr lang="en-US" sz="2400" dirty="0"/>
              <a:t>How would you answer the question: “Who am I” in three short statements?</a:t>
            </a:r>
          </a:p>
          <a:p>
            <a:pPr algn="ctr"/>
            <a:br>
              <a:rPr lang="en-US" sz="2400" dirty="0"/>
            </a:br>
            <a:r>
              <a:rPr lang="en-US" sz="2400" b="1" dirty="0"/>
              <a:t>For example:</a:t>
            </a:r>
            <a:br>
              <a:rPr lang="en-US" sz="2400" dirty="0"/>
            </a:br>
            <a:r>
              <a:rPr lang="en-US" sz="2400" dirty="0"/>
              <a:t>I am an orphan.</a:t>
            </a:r>
            <a:br>
              <a:rPr lang="en-US" sz="2400" dirty="0"/>
            </a:br>
            <a:r>
              <a:rPr lang="en-US" sz="2400" dirty="0"/>
              <a:t>I am a billionaire, Bruce Wayne.</a:t>
            </a:r>
            <a:br>
              <a:rPr lang="en-US" sz="2400" dirty="0"/>
            </a:br>
            <a:r>
              <a:rPr lang="en-US" sz="2400" dirty="0"/>
              <a:t>I am Batman.</a:t>
            </a:r>
            <a:endParaRPr lang="x-none" sz="2400" dirty="0"/>
          </a:p>
        </p:txBody>
      </p:sp>
      <p:pic>
        <p:nvPicPr>
          <p:cNvPr id="5" name="Picture 4" descr="A person in a suit and tie&#10;&#10;Description automatically generated with medium confidence">
            <a:extLst>
              <a:ext uri="{FF2B5EF4-FFF2-40B4-BE49-F238E27FC236}">
                <a16:creationId xmlns:a16="http://schemas.microsoft.com/office/drawing/2014/main" id="{50064AFF-91CD-4A89-9E84-B0FCE0EE0FF3}"/>
              </a:ext>
            </a:extLst>
          </p:cNvPr>
          <p:cNvPicPr>
            <a:picLocks noChangeAspect="1"/>
          </p:cNvPicPr>
          <p:nvPr/>
        </p:nvPicPr>
        <p:blipFill>
          <a:blip r:embed="rId4"/>
          <a:stretch>
            <a:fillRect/>
          </a:stretch>
        </p:blipFill>
        <p:spPr>
          <a:xfrm>
            <a:off x="7069889" y="631196"/>
            <a:ext cx="2776375" cy="2776375"/>
          </a:xfrm>
          <a:prstGeom prst="rect">
            <a:avLst/>
          </a:prstGeom>
        </p:spPr>
      </p:pic>
      <p:sp>
        <p:nvSpPr>
          <p:cNvPr id="7" name="Rectangle 6">
            <a:extLst>
              <a:ext uri="{FF2B5EF4-FFF2-40B4-BE49-F238E27FC236}">
                <a16:creationId xmlns:a16="http://schemas.microsoft.com/office/drawing/2014/main" id="{21D0A0A9-8180-4E2B-BACD-B895E4740178}"/>
              </a:ext>
            </a:extLst>
          </p:cNvPr>
          <p:cNvSpPr/>
          <p:nvPr/>
        </p:nvSpPr>
        <p:spPr>
          <a:xfrm>
            <a:off x="4760162" y="419100"/>
            <a:ext cx="533400" cy="6057901"/>
          </a:xfrm>
          <a:prstGeom prst="rect">
            <a:avLst/>
          </a:prstGeom>
          <a:solidFill>
            <a:srgbClr val="C0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4069356673"/>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692079"/>
            <a:ext cx="10058400" cy="1371600"/>
          </a:xfrm>
        </p:spPr>
        <p:txBody>
          <a:bodyPr>
            <a:normAutofit fontScale="90000"/>
          </a:bodyPr>
          <a:lstStyle/>
          <a:p>
            <a:pPr algn="ctr"/>
            <a:r>
              <a:rPr lang="en-US" b="1" dirty="0"/>
              <a:t>Group Activity:</a:t>
            </a:r>
            <a:br>
              <a:rPr lang="en-US" dirty="0"/>
            </a:br>
            <a:r>
              <a:rPr lang="en-US" dirty="0"/>
              <a:t>How would you teach your child to respond? </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68859" y="589152"/>
            <a:ext cx="5254282" cy="3932237"/>
          </a:xfrm>
        </p:spPr>
      </p:pic>
    </p:spTree>
    <p:extLst>
      <p:ext uri="{BB962C8B-B14F-4D97-AF65-F5344CB8AC3E}">
        <p14:creationId xmlns:p14="http://schemas.microsoft.com/office/powerpoint/2010/main" val="3111697694"/>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6060916" y="493739"/>
            <a:ext cx="5181600" cy="3078843"/>
            <a:chOff x="6060916" y="493739"/>
            <a:chExt cx="5181600" cy="3078843"/>
          </a:xfrm>
        </p:grpSpPr>
        <p:sp>
          <p:nvSpPr>
            <p:cNvPr id="20" name="Speech Bubble: Oval 3">
              <a:extLst>
                <a:ext uri="{FF2B5EF4-FFF2-40B4-BE49-F238E27FC236}">
                  <a16:creationId xmlns:a16="http://schemas.microsoft.com/office/drawing/2014/main" id="{72AD3572-BCCC-4370-8C8D-B69AFB1D1170}"/>
                </a:ext>
              </a:extLst>
            </p:cNvPr>
            <p:cNvSpPr/>
            <p:nvPr/>
          </p:nvSpPr>
          <p:spPr>
            <a:xfrm>
              <a:off x="6524203" y="493739"/>
              <a:ext cx="4120440" cy="2320713"/>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1" name="TextBox 20">
              <a:extLst>
                <a:ext uri="{FF2B5EF4-FFF2-40B4-BE49-F238E27FC236}">
                  <a16:creationId xmlns:a16="http://schemas.microsoft.com/office/drawing/2014/main" id="{FC5DA6E1-F04D-4A53-A810-F89CD05C1BE7}"/>
                </a:ext>
              </a:extLst>
            </p:cNvPr>
            <p:cNvSpPr txBox="1"/>
            <p:nvPr/>
          </p:nvSpPr>
          <p:spPr>
            <a:xfrm>
              <a:off x="6122643" y="1563240"/>
              <a:ext cx="4788972" cy="954107"/>
            </a:xfrm>
            <a:prstGeom prst="rect">
              <a:avLst/>
            </a:prstGeom>
            <a:noFill/>
          </p:spPr>
          <p:txBody>
            <a:bodyPr wrap="square" rtlCol="0">
              <a:spAutoFit/>
            </a:bodyPr>
            <a:lstStyle/>
            <a:p>
              <a:pPr algn="ctr"/>
              <a:r>
                <a:rPr lang="en-US" sz="2800" i="1" dirty="0"/>
                <a:t>Why don’t you look like your </a:t>
              </a:r>
            </a:p>
            <a:p>
              <a:pPr algn="ctr"/>
              <a:r>
                <a:rPr lang="en-US" sz="2800" i="1" dirty="0"/>
                <a:t>Mom?</a:t>
              </a:r>
            </a:p>
          </p:txBody>
        </p:sp>
        <p:sp>
          <p:nvSpPr>
            <p:cNvPr id="22" name="TextBox 21">
              <a:extLst>
                <a:ext uri="{FF2B5EF4-FFF2-40B4-BE49-F238E27FC236}">
                  <a16:creationId xmlns:a16="http://schemas.microsoft.com/office/drawing/2014/main" id="{2AC3326F-FB72-4466-A21D-75842495CDAC}"/>
                </a:ext>
              </a:extLst>
            </p:cNvPr>
            <p:cNvSpPr txBox="1"/>
            <p:nvPr/>
          </p:nvSpPr>
          <p:spPr>
            <a:xfrm>
              <a:off x="6060916" y="3110917"/>
              <a:ext cx="5181600" cy="461665"/>
            </a:xfrm>
            <a:prstGeom prst="rect">
              <a:avLst/>
            </a:prstGeom>
            <a:noFill/>
          </p:spPr>
          <p:txBody>
            <a:bodyPr wrap="square">
              <a:spAutoFit/>
            </a:bodyPr>
            <a:lstStyle/>
            <a:p>
              <a:r>
                <a:rPr lang="en-US" sz="2400" b="1" kern="1200" dirty="0">
                  <a:solidFill>
                    <a:schemeClr val="tx1"/>
                  </a:solidFill>
                  <a:effectLst/>
                  <a:latin typeface="+mn-lt"/>
                  <a:ea typeface="+mn-ea"/>
                  <a:cs typeface="+mn-cs"/>
                </a:rPr>
                <a:t>To a 4-year-old old transracial child</a:t>
              </a:r>
              <a:endParaRPr lang="en-US" sz="2400" dirty="0"/>
            </a:p>
          </p:txBody>
        </p:sp>
      </p:grpSp>
      <p:grpSp>
        <p:nvGrpSpPr>
          <p:cNvPr id="32" name="Group 31"/>
          <p:cNvGrpSpPr/>
          <p:nvPr/>
        </p:nvGrpSpPr>
        <p:grpSpPr>
          <a:xfrm>
            <a:off x="377510" y="460737"/>
            <a:ext cx="4593421" cy="3111845"/>
            <a:chOff x="210541" y="460736"/>
            <a:chExt cx="4593421" cy="3111845"/>
          </a:xfrm>
        </p:grpSpPr>
        <p:grpSp>
          <p:nvGrpSpPr>
            <p:cNvPr id="13" name="Group 12"/>
            <p:cNvGrpSpPr/>
            <p:nvPr/>
          </p:nvGrpSpPr>
          <p:grpSpPr>
            <a:xfrm>
              <a:off x="210541" y="460736"/>
              <a:ext cx="4593421" cy="2650181"/>
              <a:chOff x="1504950" y="1194383"/>
              <a:chExt cx="6134100" cy="2996617"/>
            </a:xfrm>
          </p:grpSpPr>
          <p:sp>
            <p:nvSpPr>
              <p:cNvPr id="10" name="Speech Bubble: Oval 3">
                <a:extLst>
                  <a:ext uri="{FF2B5EF4-FFF2-40B4-BE49-F238E27FC236}">
                    <a16:creationId xmlns:a16="http://schemas.microsoft.com/office/drawing/2014/main" id="{72AD3572-BCCC-4370-8C8D-B69AFB1D1170}"/>
                  </a:ext>
                </a:extLst>
              </p:cNvPr>
              <p:cNvSpPr/>
              <p:nvPr/>
            </p:nvSpPr>
            <p:spPr>
              <a:xfrm>
                <a:off x="2133600" y="1194383"/>
                <a:ext cx="5105401" cy="2996617"/>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 name="TextBox 10">
                <a:extLst>
                  <a:ext uri="{FF2B5EF4-FFF2-40B4-BE49-F238E27FC236}">
                    <a16:creationId xmlns:a16="http://schemas.microsoft.com/office/drawing/2014/main" id="{FC5DA6E1-F04D-4A53-A810-F89CD05C1BE7}"/>
                  </a:ext>
                </a:extLst>
              </p:cNvPr>
              <p:cNvSpPr txBox="1"/>
              <p:nvPr/>
            </p:nvSpPr>
            <p:spPr>
              <a:xfrm>
                <a:off x="1504950" y="2551837"/>
                <a:ext cx="6134100" cy="584775"/>
              </a:xfrm>
              <a:prstGeom prst="rect">
                <a:avLst/>
              </a:prstGeom>
              <a:noFill/>
            </p:spPr>
            <p:txBody>
              <a:bodyPr wrap="square" rtlCol="0">
                <a:spAutoFit/>
              </a:bodyPr>
              <a:lstStyle/>
              <a:p>
                <a:pPr algn="ctr"/>
                <a:r>
                  <a:rPr lang="en-US" sz="2800" i="1" dirty="0"/>
                  <a:t>Where are your real parents?</a:t>
                </a:r>
              </a:p>
            </p:txBody>
          </p:sp>
        </p:grpSp>
        <p:sp>
          <p:nvSpPr>
            <p:cNvPr id="23" name="TextBox 22">
              <a:extLst>
                <a:ext uri="{FF2B5EF4-FFF2-40B4-BE49-F238E27FC236}">
                  <a16:creationId xmlns:a16="http://schemas.microsoft.com/office/drawing/2014/main" id="{2AC3326F-FB72-4466-A21D-75842495CDAC}"/>
                </a:ext>
              </a:extLst>
            </p:cNvPr>
            <p:cNvSpPr txBox="1"/>
            <p:nvPr/>
          </p:nvSpPr>
          <p:spPr>
            <a:xfrm>
              <a:off x="2213162" y="3110916"/>
              <a:ext cx="2590800" cy="461665"/>
            </a:xfrm>
            <a:prstGeom prst="rect">
              <a:avLst/>
            </a:prstGeom>
            <a:noFill/>
          </p:spPr>
          <p:txBody>
            <a:bodyPr wrap="square">
              <a:spAutoFit/>
            </a:bodyPr>
            <a:lstStyle/>
            <a:p>
              <a:r>
                <a:rPr lang="en-US" sz="2400" b="1" kern="1200" dirty="0">
                  <a:solidFill>
                    <a:schemeClr val="tx1"/>
                  </a:solidFill>
                  <a:effectLst/>
                  <a:latin typeface="+mn-lt"/>
                  <a:ea typeface="+mn-ea"/>
                  <a:cs typeface="+mn-cs"/>
                </a:rPr>
                <a:t>To a 10 year old</a:t>
              </a:r>
              <a:endParaRPr lang="en-US" sz="2400" dirty="0"/>
            </a:p>
          </p:txBody>
        </p:sp>
      </p:grpSp>
      <p:grpSp>
        <p:nvGrpSpPr>
          <p:cNvPr id="34" name="Group 33"/>
          <p:cNvGrpSpPr/>
          <p:nvPr/>
        </p:nvGrpSpPr>
        <p:grpSpPr>
          <a:xfrm>
            <a:off x="-392829" y="3684936"/>
            <a:ext cx="6134100" cy="2735374"/>
            <a:chOff x="-392829" y="3677729"/>
            <a:chExt cx="6134100" cy="2735374"/>
          </a:xfrm>
        </p:grpSpPr>
        <p:sp>
          <p:nvSpPr>
            <p:cNvPr id="19" name="Speech Bubble: Oval 3">
              <a:extLst>
                <a:ext uri="{FF2B5EF4-FFF2-40B4-BE49-F238E27FC236}">
                  <a16:creationId xmlns:a16="http://schemas.microsoft.com/office/drawing/2014/main" id="{72AD3572-BCCC-4370-8C8D-B69AFB1D1170}"/>
                </a:ext>
              </a:extLst>
            </p:cNvPr>
            <p:cNvSpPr/>
            <p:nvPr/>
          </p:nvSpPr>
          <p:spPr>
            <a:xfrm>
              <a:off x="848264" y="3677729"/>
              <a:ext cx="3985853" cy="2273709"/>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5" name="TextBox 24">
              <a:extLst>
                <a:ext uri="{FF2B5EF4-FFF2-40B4-BE49-F238E27FC236}">
                  <a16:creationId xmlns:a16="http://schemas.microsoft.com/office/drawing/2014/main" id="{FC5DA6E1-F04D-4A53-A810-F89CD05C1BE7}"/>
                </a:ext>
              </a:extLst>
            </p:cNvPr>
            <p:cNvSpPr txBox="1"/>
            <p:nvPr/>
          </p:nvSpPr>
          <p:spPr>
            <a:xfrm>
              <a:off x="-392829" y="4574824"/>
              <a:ext cx="6134100" cy="523220"/>
            </a:xfrm>
            <a:prstGeom prst="rect">
              <a:avLst/>
            </a:prstGeom>
            <a:noFill/>
          </p:spPr>
          <p:txBody>
            <a:bodyPr wrap="square" rtlCol="0">
              <a:spAutoFit/>
            </a:bodyPr>
            <a:lstStyle/>
            <a:p>
              <a:pPr algn="ctr"/>
              <a:r>
                <a:rPr lang="en-US" sz="2800" i="1" kern="1200">
                  <a:solidFill>
                    <a:schemeClr val="tx1"/>
                  </a:solidFill>
                  <a:effectLst/>
                </a:rPr>
                <a:t>Did your parents do drugs?  </a:t>
              </a:r>
              <a:endParaRPr lang="en-US" sz="2800" i="1" dirty="0"/>
            </a:p>
          </p:txBody>
        </p:sp>
        <p:sp>
          <p:nvSpPr>
            <p:cNvPr id="29" name="TextBox 28">
              <a:extLst>
                <a:ext uri="{FF2B5EF4-FFF2-40B4-BE49-F238E27FC236}">
                  <a16:creationId xmlns:a16="http://schemas.microsoft.com/office/drawing/2014/main" id="{2AC3326F-FB72-4466-A21D-75842495CDAC}"/>
                </a:ext>
              </a:extLst>
            </p:cNvPr>
            <p:cNvSpPr txBox="1"/>
            <p:nvPr/>
          </p:nvSpPr>
          <p:spPr>
            <a:xfrm>
              <a:off x="2380131" y="5951438"/>
              <a:ext cx="2590800" cy="461665"/>
            </a:xfrm>
            <a:prstGeom prst="rect">
              <a:avLst/>
            </a:prstGeom>
            <a:noFill/>
          </p:spPr>
          <p:txBody>
            <a:bodyPr wrap="square">
              <a:spAutoFit/>
            </a:bodyPr>
            <a:lstStyle/>
            <a:p>
              <a:r>
                <a:rPr lang="en-US" sz="2400" b="1" kern="1200" dirty="0">
                  <a:solidFill>
                    <a:schemeClr val="tx1"/>
                  </a:solidFill>
                  <a:effectLst/>
                  <a:latin typeface="+mn-lt"/>
                  <a:ea typeface="+mn-ea"/>
                  <a:cs typeface="+mn-cs"/>
                </a:rPr>
                <a:t>To a 12 year old</a:t>
              </a:r>
              <a:endParaRPr lang="en-US" sz="2400" dirty="0"/>
            </a:p>
          </p:txBody>
        </p:sp>
      </p:grpSp>
      <p:grpSp>
        <p:nvGrpSpPr>
          <p:cNvPr id="35" name="Group 34"/>
          <p:cNvGrpSpPr/>
          <p:nvPr/>
        </p:nvGrpSpPr>
        <p:grpSpPr>
          <a:xfrm>
            <a:off x="5584665" y="3684936"/>
            <a:ext cx="6134100" cy="2784865"/>
            <a:chOff x="5584665" y="3684936"/>
            <a:chExt cx="6134100" cy="2784865"/>
          </a:xfrm>
        </p:grpSpPr>
        <p:sp>
          <p:nvSpPr>
            <p:cNvPr id="18" name="Speech Bubble: Oval 3">
              <a:extLst>
                <a:ext uri="{FF2B5EF4-FFF2-40B4-BE49-F238E27FC236}">
                  <a16:creationId xmlns:a16="http://schemas.microsoft.com/office/drawing/2014/main" id="{72AD3572-BCCC-4370-8C8D-B69AFB1D1170}"/>
                </a:ext>
              </a:extLst>
            </p:cNvPr>
            <p:cNvSpPr/>
            <p:nvPr/>
          </p:nvSpPr>
          <p:spPr>
            <a:xfrm>
              <a:off x="6607526" y="3684936"/>
              <a:ext cx="4088379" cy="2315633"/>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0" name="TextBox 29">
              <a:extLst>
                <a:ext uri="{FF2B5EF4-FFF2-40B4-BE49-F238E27FC236}">
                  <a16:creationId xmlns:a16="http://schemas.microsoft.com/office/drawing/2014/main" id="{FC5DA6E1-F04D-4A53-A810-F89CD05C1BE7}"/>
                </a:ext>
              </a:extLst>
            </p:cNvPr>
            <p:cNvSpPr txBox="1"/>
            <p:nvPr/>
          </p:nvSpPr>
          <p:spPr>
            <a:xfrm>
              <a:off x="5584665" y="4475640"/>
              <a:ext cx="6134100" cy="954107"/>
            </a:xfrm>
            <a:prstGeom prst="rect">
              <a:avLst/>
            </a:prstGeom>
            <a:noFill/>
          </p:spPr>
          <p:txBody>
            <a:bodyPr wrap="square" rtlCol="0">
              <a:spAutoFit/>
            </a:bodyPr>
            <a:lstStyle/>
            <a:p>
              <a:pPr algn="ctr"/>
              <a:r>
                <a:rPr lang="en-US" sz="2800" i="1" kern="1200" dirty="0">
                  <a:solidFill>
                    <a:schemeClr val="tx1"/>
                  </a:solidFill>
                  <a:effectLst/>
                </a:rPr>
                <a:t>Why</a:t>
              </a:r>
              <a:r>
                <a:rPr lang="en-US" sz="2800" i="1" kern="1200" baseline="0" dirty="0">
                  <a:solidFill>
                    <a:schemeClr val="tx1"/>
                  </a:solidFill>
                  <a:effectLst/>
                </a:rPr>
                <a:t> </a:t>
              </a:r>
              <a:r>
                <a:rPr lang="en-US" sz="2800" i="1" kern="1200" dirty="0">
                  <a:solidFill>
                    <a:schemeClr val="tx1"/>
                  </a:solidFill>
                  <a:effectLst/>
                </a:rPr>
                <a:t>did  your</a:t>
              </a:r>
              <a:r>
                <a:rPr lang="en-US" sz="2800" i="1" kern="1200" baseline="0" dirty="0">
                  <a:solidFill>
                    <a:schemeClr val="tx1"/>
                  </a:solidFill>
                  <a:effectLst/>
                </a:rPr>
                <a:t> parents give you</a:t>
              </a:r>
            </a:p>
            <a:p>
              <a:pPr algn="ctr"/>
              <a:r>
                <a:rPr lang="en-US" sz="2800" i="1" kern="1200" baseline="0" dirty="0">
                  <a:solidFill>
                    <a:schemeClr val="tx1"/>
                  </a:solidFill>
                  <a:effectLst/>
                </a:rPr>
                <a:t> away</a:t>
              </a:r>
              <a:r>
                <a:rPr lang="en-US" sz="2800" i="1" kern="1200" dirty="0">
                  <a:solidFill>
                    <a:schemeClr val="tx1"/>
                  </a:solidFill>
                  <a:effectLst/>
                </a:rPr>
                <a:t>?  </a:t>
              </a:r>
              <a:endParaRPr lang="en-US" sz="2800" i="1" dirty="0"/>
            </a:p>
          </p:txBody>
        </p:sp>
        <p:sp>
          <p:nvSpPr>
            <p:cNvPr id="31" name="TextBox 30">
              <a:extLst>
                <a:ext uri="{FF2B5EF4-FFF2-40B4-BE49-F238E27FC236}">
                  <a16:creationId xmlns:a16="http://schemas.microsoft.com/office/drawing/2014/main" id="{2AC3326F-FB72-4466-A21D-75842495CDAC}"/>
                </a:ext>
              </a:extLst>
            </p:cNvPr>
            <p:cNvSpPr txBox="1"/>
            <p:nvPr/>
          </p:nvSpPr>
          <p:spPr>
            <a:xfrm>
              <a:off x="8540035" y="6008136"/>
              <a:ext cx="2590800" cy="461665"/>
            </a:xfrm>
            <a:prstGeom prst="rect">
              <a:avLst/>
            </a:prstGeom>
            <a:noFill/>
          </p:spPr>
          <p:txBody>
            <a:bodyPr wrap="square">
              <a:spAutoFit/>
            </a:bodyPr>
            <a:lstStyle/>
            <a:p>
              <a:r>
                <a:rPr lang="en-US" sz="2400" b="1" kern="1200" dirty="0">
                  <a:solidFill>
                    <a:schemeClr val="tx1"/>
                  </a:solidFill>
                  <a:effectLst/>
                  <a:latin typeface="+mn-lt"/>
                  <a:ea typeface="+mn-ea"/>
                  <a:cs typeface="+mn-cs"/>
                </a:rPr>
                <a:t>To a 10 year old</a:t>
              </a:r>
              <a:endParaRPr lang="en-US" sz="2400" dirty="0"/>
            </a:p>
          </p:txBody>
        </p:sp>
      </p:grpSp>
    </p:spTree>
    <p:extLst>
      <p:ext uri="{BB962C8B-B14F-4D97-AF65-F5344CB8AC3E}">
        <p14:creationId xmlns:p14="http://schemas.microsoft.com/office/powerpoint/2010/main" val="254005540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ppt_x"/>
                                          </p:val>
                                        </p:tav>
                                        <p:tav tm="100000">
                                          <p:val>
                                            <p:strVal val="#ppt_x"/>
                                          </p:val>
                                        </p:tav>
                                      </p:tavLst>
                                    </p:anim>
                                    <p:anim calcmode="lin" valueType="num">
                                      <p:cBhvr additive="base">
                                        <p:cTn id="1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ppt_x"/>
                                          </p:val>
                                        </p:tav>
                                        <p:tav tm="100000">
                                          <p:val>
                                            <p:strVal val="#ppt_x"/>
                                          </p:val>
                                        </p:tav>
                                      </p:tavLst>
                                    </p:anim>
                                    <p:anim calcmode="lin" valueType="num">
                                      <p:cBhvr additive="base">
                                        <p:cTn id="2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additive="base">
                                        <p:cTn id="25" dur="500" fill="hold"/>
                                        <p:tgtEl>
                                          <p:spTgt spid="35"/>
                                        </p:tgtEl>
                                        <p:attrNameLst>
                                          <p:attrName>ppt_x</p:attrName>
                                        </p:attrNameLst>
                                      </p:cBhvr>
                                      <p:tavLst>
                                        <p:tav tm="0">
                                          <p:val>
                                            <p:strVal val="#ppt_x"/>
                                          </p:val>
                                        </p:tav>
                                        <p:tav tm="100000">
                                          <p:val>
                                            <p:strVal val="#ppt_x"/>
                                          </p:val>
                                        </p:tav>
                                      </p:tavLst>
                                    </p:anim>
                                    <p:anim calcmode="lin" valueType="num">
                                      <p:cBhvr additive="base">
                                        <p:cTn id="2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122643" y="493739"/>
            <a:ext cx="5119873" cy="3078843"/>
            <a:chOff x="6122643" y="493739"/>
            <a:chExt cx="5119873" cy="3078843"/>
          </a:xfrm>
        </p:grpSpPr>
        <p:sp>
          <p:nvSpPr>
            <p:cNvPr id="5" name="Speech Bubble: Oval 3">
              <a:extLst>
                <a:ext uri="{FF2B5EF4-FFF2-40B4-BE49-F238E27FC236}">
                  <a16:creationId xmlns:a16="http://schemas.microsoft.com/office/drawing/2014/main" id="{72AD3572-BCCC-4370-8C8D-B69AFB1D1170}"/>
                </a:ext>
              </a:extLst>
            </p:cNvPr>
            <p:cNvSpPr/>
            <p:nvPr/>
          </p:nvSpPr>
          <p:spPr>
            <a:xfrm>
              <a:off x="6524202" y="493739"/>
              <a:ext cx="4199215" cy="2534343"/>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FC5DA6E1-F04D-4A53-A810-F89CD05C1BE7}"/>
                </a:ext>
              </a:extLst>
            </p:cNvPr>
            <p:cNvSpPr txBox="1"/>
            <p:nvPr/>
          </p:nvSpPr>
          <p:spPr>
            <a:xfrm>
              <a:off x="6122643" y="1563240"/>
              <a:ext cx="4788972" cy="954107"/>
            </a:xfrm>
            <a:prstGeom prst="rect">
              <a:avLst/>
            </a:prstGeom>
            <a:noFill/>
          </p:spPr>
          <p:txBody>
            <a:bodyPr wrap="square" rtlCol="0">
              <a:spAutoFit/>
            </a:bodyPr>
            <a:lstStyle/>
            <a:p>
              <a:pPr algn="ctr"/>
              <a:r>
                <a:rPr lang="en-US" sz="2800" i="1" dirty="0"/>
                <a:t>How come you live with your</a:t>
              </a:r>
            </a:p>
            <a:p>
              <a:pPr algn="ctr"/>
              <a:r>
                <a:rPr lang="en-US" sz="2800" i="1" dirty="0"/>
                <a:t>Grandparents?</a:t>
              </a:r>
            </a:p>
          </p:txBody>
        </p:sp>
        <p:sp>
          <p:nvSpPr>
            <p:cNvPr id="7" name="TextBox 6">
              <a:extLst>
                <a:ext uri="{FF2B5EF4-FFF2-40B4-BE49-F238E27FC236}">
                  <a16:creationId xmlns:a16="http://schemas.microsoft.com/office/drawing/2014/main" id="{2AC3326F-FB72-4466-A21D-75842495CDAC}"/>
                </a:ext>
              </a:extLst>
            </p:cNvPr>
            <p:cNvSpPr txBox="1"/>
            <p:nvPr/>
          </p:nvSpPr>
          <p:spPr>
            <a:xfrm>
              <a:off x="8193974" y="3110917"/>
              <a:ext cx="3048542" cy="461665"/>
            </a:xfrm>
            <a:prstGeom prst="rect">
              <a:avLst/>
            </a:prstGeom>
            <a:noFill/>
          </p:spPr>
          <p:txBody>
            <a:bodyPr wrap="square">
              <a:spAutoFit/>
            </a:bodyPr>
            <a:lstStyle/>
            <a:p>
              <a:r>
                <a:rPr lang="en-US" sz="2400" b="1" kern="1200" dirty="0">
                  <a:solidFill>
                    <a:schemeClr val="tx1"/>
                  </a:solidFill>
                  <a:effectLst/>
                  <a:latin typeface="+mn-lt"/>
                  <a:ea typeface="+mn-ea"/>
                  <a:cs typeface="+mn-cs"/>
                </a:rPr>
                <a:t>To a 7 year old</a:t>
              </a:r>
              <a:endParaRPr lang="en-US" sz="2400" dirty="0"/>
            </a:p>
          </p:txBody>
        </p:sp>
      </p:grpSp>
      <p:grpSp>
        <p:nvGrpSpPr>
          <p:cNvPr id="8" name="Group 7"/>
          <p:cNvGrpSpPr/>
          <p:nvPr/>
        </p:nvGrpSpPr>
        <p:grpSpPr>
          <a:xfrm>
            <a:off x="377510" y="460737"/>
            <a:ext cx="4593421" cy="3111845"/>
            <a:chOff x="210541" y="460736"/>
            <a:chExt cx="4593421" cy="3111845"/>
          </a:xfrm>
        </p:grpSpPr>
        <p:grpSp>
          <p:nvGrpSpPr>
            <p:cNvPr id="9" name="Group 8"/>
            <p:cNvGrpSpPr/>
            <p:nvPr/>
          </p:nvGrpSpPr>
          <p:grpSpPr>
            <a:xfrm>
              <a:off x="210541" y="460736"/>
              <a:ext cx="4593421" cy="2650181"/>
              <a:chOff x="1504950" y="1194383"/>
              <a:chExt cx="6134100" cy="2996617"/>
            </a:xfrm>
          </p:grpSpPr>
          <p:sp>
            <p:nvSpPr>
              <p:cNvPr id="11" name="Speech Bubble: Oval 3">
                <a:extLst>
                  <a:ext uri="{FF2B5EF4-FFF2-40B4-BE49-F238E27FC236}">
                    <a16:creationId xmlns:a16="http://schemas.microsoft.com/office/drawing/2014/main" id="{72AD3572-BCCC-4370-8C8D-B69AFB1D1170}"/>
                  </a:ext>
                </a:extLst>
              </p:cNvPr>
              <p:cNvSpPr/>
              <p:nvPr/>
            </p:nvSpPr>
            <p:spPr>
              <a:xfrm>
                <a:off x="2133600" y="1194383"/>
                <a:ext cx="5105401" cy="2996617"/>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TextBox 11">
                <a:extLst>
                  <a:ext uri="{FF2B5EF4-FFF2-40B4-BE49-F238E27FC236}">
                    <a16:creationId xmlns:a16="http://schemas.microsoft.com/office/drawing/2014/main" id="{FC5DA6E1-F04D-4A53-A810-F89CD05C1BE7}"/>
                  </a:ext>
                </a:extLst>
              </p:cNvPr>
              <p:cNvSpPr txBox="1"/>
              <p:nvPr/>
            </p:nvSpPr>
            <p:spPr>
              <a:xfrm>
                <a:off x="1504950" y="2551837"/>
                <a:ext cx="6134100" cy="1078829"/>
              </a:xfrm>
              <a:prstGeom prst="rect">
                <a:avLst/>
              </a:prstGeom>
              <a:noFill/>
            </p:spPr>
            <p:txBody>
              <a:bodyPr wrap="square" rtlCol="0">
                <a:spAutoFit/>
              </a:bodyPr>
              <a:lstStyle/>
              <a:p>
                <a:pPr algn="ctr"/>
                <a:r>
                  <a:rPr lang="en-US" sz="2800" i="1" dirty="0"/>
                  <a:t>Why didn’t your parents fight</a:t>
                </a:r>
              </a:p>
              <a:p>
                <a:pPr algn="ctr"/>
                <a:r>
                  <a:rPr lang="en-US" sz="2800" i="1" dirty="0"/>
                  <a:t>for you?</a:t>
                </a:r>
              </a:p>
            </p:txBody>
          </p:sp>
        </p:grpSp>
        <p:sp>
          <p:nvSpPr>
            <p:cNvPr id="10" name="TextBox 9">
              <a:extLst>
                <a:ext uri="{FF2B5EF4-FFF2-40B4-BE49-F238E27FC236}">
                  <a16:creationId xmlns:a16="http://schemas.microsoft.com/office/drawing/2014/main" id="{2AC3326F-FB72-4466-A21D-75842495CDAC}"/>
                </a:ext>
              </a:extLst>
            </p:cNvPr>
            <p:cNvSpPr txBox="1"/>
            <p:nvPr/>
          </p:nvSpPr>
          <p:spPr>
            <a:xfrm>
              <a:off x="2213162" y="3110916"/>
              <a:ext cx="2590800" cy="461665"/>
            </a:xfrm>
            <a:prstGeom prst="rect">
              <a:avLst/>
            </a:prstGeom>
            <a:noFill/>
          </p:spPr>
          <p:txBody>
            <a:bodyPr wrap="square">
              <a:spAutoFit/>
            </a:bodyPr>
            <a:lstStyle/>
            <a:p>
              <a:r>
                <a:rPr lang="en-US" sz="2400" b="1" kern="1200" dirty="0">
                  <a:solidFill>
                    <a:schemeClr val="tx1"/>
                  </a:solidFill>
                  <a:effectLst/>
                  <a:latin typeface="+mn-lt"/>
                  <a:ea typeface="+mn-ea"/>
                  <a:cs typeface="+mn-cs"/>
                </a:rPr>
                <a:t>To a </a:t>
              </a:r>
              <a:r>
                <a:rPr lang="en-US" sz="2400" b="1" dirty="0"/>
                <a:t>13</a:t>
              </a:r>
              <a:r>
                <a:rPr lang="en-US" sz="2400" b="1" kern="1200" dirty="0">
                  <a:solidFill>
                    <a:schemeClr val="tx1"/>
                  </a:solidFill>
                  <a:effectLst/>
                  <a:latin typeface="+mn-lt"/>
                  <a:ea typeface="+mn-ea"/>
                  <a:cs typeface="+mn-cs"/>
                </a:rPr>
                <a:t> year old</a:t>
              </a:r>
              <a:endParaRPr lang="en-US" sz="2400" dirty="0"/>
            </a:p>
          </p:txBody>
        </p:sp>
      </p:grpSp>
      <p:grpSp>
        <p:nvGrpSpPr>
          <p:cNvPr id="13" name="Group 12"/>
          <p:cNvGrpSpPr/>
          <p:nvPr/>
        </p:nvGrpSpPr>
        <p:grpSpPr>
          <a:xfrm>
            <a:off x="2921330" y="3420092"/>
            <a:ext cx="6268363" cy="2636323"/>
            <a:chOff x="5584665" y="3584971"/>
            <a:chExt cx="6134100" cy="2545273"/>
          </a:xfrm>
        </p:grpSpPr>
        <p:sp>
          <p:nvSpPr>
            <p:cNvPr id="14" name="Speech Bubble: Oval 3">
              <a:extLst>
                <a:ext uri="{FF2B5EF4-FFF2-40B4-BE49-F238E27FC236}">
                  <a16:creationId xmlns:a16="http://schemas.microsoft.com/office/drawing/2014/main" id="{72AD3572-BCCC-4370-8C8D-B69AFB1D1170}"/>
                </a:ext>
              </a:extLst>
            </p:cNvPr>
            <p:cNvSpPr/>
            <p:nvPr/>
          </p:nvSpPr>
          <p:spPr>
            <a:xfrm>
              <a:off x="6084367" y="3584971"/>
              <a:ext cx="5124846" cy="2545273"/>
            </a:xfrm>
            <a:prstGeom prst="wedgeEllipseCallout">
              <a:avLst/>
            </a:prstGeom>
            <a:solidFill>
              <a:srgbClr val="92D050"/>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TextBox 14">
              <a:extLst>
                <a:ext uri="{FF2B5EF4-FFF2-40B4-BE49-F238E27FC236}">
                  <a16:creationId xmlns:a16="http://schemas.microsoft.com/office/drawing/2014/main" id="{FC5DA6E1-F04D-4A53-A810-F89CD05C1BE7}"/>
                </a:ext>
              </a:extLst>
            </p:cNvPr>
            <p:cNvSpPr txBox="1"/>
            <p:nvPr/>
          </p:nvSpPr>
          <p:spPr>
            <a:xfrm>
              <a:off x="5584665" y="4475640"/>
              <a:ext cx="6134100" cy="954107"/>
            </a:xfrm>
            <a:prstGeom prst="rect">
              <a:avLst/>
            </a:prstGeom>
            <a:noFill/>
          </p:spPr>
          <p:txBody>
            <a:bodyPr wrap="square" rtlCol="0">
              <a:spAutoFit/>
            </a:bodyPr>
            <a:lstStyle/>
            <a:p>
              <a:pPr algn="ctr"/>
              <a:r>
                <a:rPr lang="en-US" sz="2800" b="1" i="1" kern="1200" dirty="0">
                  <a:solidFill>
                    <a:schemeClr val="tx1"/>
                  </a:solidFill>
                  <a:effectLst/>
                </a:rPr>
                <a:t>What are some things that people</a:t>
              </a:r>
            </a:p>
            <a:p>
              <a:pPr algn="ctr"/>
              <a:r>
                <a:rPr lang="en-US" sz="2800" b="1" i="1" dirty="0"/>
                <a:t>Have said/asked you?</a:t>
              </a:r>
              <a:r>
                <a:rPr lang="en-US" sz="2800" b="1" i="1" kern="1200" dirty="0">
                  <a:solidFill>
                    <a:schemeClr val="tx1"/>
                  </a:solidFill>
                  <a:effectLst/>
                </a:rPr>
                <a:t> </a:t>
              </a:r>
              <a:endParaRPr lang="en-US" sz="2800" b="1" i="1" dirty="0"/>
            </a:p>
          </p:txBody>
        </p:sp>
      </p:grpSp>
    </p:spTree>
    <p:extLst>
      <p:ext uri="{BB962C8B-B14F-4D97-AF65-F5344CB8AC3E}">
        <p14:creationId xmlns:p14="http://schemas.microsoft.com/office/powerpoint/2010/main" val="38974373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560D321-2C97-462C-A64F-0CC14091A007}"/>
              </a:ext>
            </a:extLst>
          </p:cNvPr>
          <p:cNvSpPr txBox="1">
            <a:spLocks/>
          </p:cNvSpPr>
          <p:nvPr/>
        </p:nvSpPr>
        <p:spPr>
          <a:xfrm>
            <a:off x="2293056" y="152400"/>
            <a:ext cx="8319122" cy="13716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r>
              <a:rPr lang="en-US" b="1" dirty="0"/>
              <a:t>Review of Identity Tasks</a:t>
            </a:r>
          </a:p>
        </p:txBody>
      </p:sp>
      <p:grpSp>
        <p:nvGrpSpPr>
          <p:cNvPr id="5" name="Group 4">
            <a:extLst>
              <a:ext uri="{FF2B5EF4-FFF2-40B4-BE49-F238E27FC236}">
                <a16:creationId xmlns:a16="http://schemas.microsoft.com/office/drawing/2014/main" id="{D3FDAECB-9998-48F3-88A1-5697A5F23802}"/>
              </a:ext>
            </a:extLst>
          </p:cNvPr>
          <p:cNvGrpSpPr/>
          <p:nvPr/>
        </p:nvGrpSpPr>
        <p:grpSpPr>
          <a:xfrm>
            <a:off x="3629436" y="1247665"/>
            <a:ext cx="4933127" cy="5113947"/>
            <a:chOff x="-452920" y="0"/>
            <a:chExt cx="6210301" cy="6210301"/>
          </a:xfrm>
        </p:grpSpPr>
        <p:pic>
          <p:nvPicPr>
            <p:cNvPr id="6" name="Picture 5">
              <a:extLst>
                <a:ext uri="{FF2B5EF4-FFF2-40B4-BE49-F238E27FC236}">
                  <a16:creationId xmlns:a16="http://schemas.microsoft.com/office/drawing/2014/main" id="{269F1FBD-16B6-4B6B-B121-BB43E26381A8}"/>
                </a:ext>
              </a:extLst>
            </p:cNvPr>
            <p:cNvPicPr>
              <a:picLocks noChangeAspect="1"/>
            </p:cNvPicPr>
            <p:nvPr/>
          </p:nvPicPr>
          <p:blipFill rotWithShape="1">
            <a:blip r:embed="rId3">
              <a:clrChange>
                <a:clrFrom>
                  <a:srgbClr val="FFFFFF"/>
                </a:clrFrom>
                <a:clrTo>
                  <a:srgbClr val="FFFFFF">
                    <a:alpha val="0"/>
                  </a:srgbClr>
                </a:clrTo>
              </a:clrChange>
            </a:blip>
            <a:srcRect l="6918" t="10556" r="7646" b="10556"/>
            <a:stretch/>
          </p:blipFill>
          <p:spPr>
            <a:xfrm>
              <a:off x="-452920" y="0"/>
              <a:ext cx="6210301" cy="6210301"/>
            </a:xfrm>
            <a:prstGeom prst="rect">
              <a:avLst/>
            </a:prstGeom>
          </p:spPr>
        </p:pic>
        <p:sp>
          <p:nvSpPr>
            <p:cNvPr id="7" name="Rectangle 6">
              <a:extLst>
                <a:ext uri="{FF2B5EF4-FFF2-40B4-BE49-F238E27FC236}">
                  <a16:creationId xmlns:a16="http://schemas.microsoft.com/office/drawing/2014/main" id="{148295AC-1F60-4DC4-85AF-4C8A989E31BE}"/>
                </a:ext>
              </a:extLst>
            </p:cNvPr>
            <p:cNvSpPr/>
            <p:nvPr/>
          </p:nvSpPr>
          <p:spPr>
            <a:xfrm>
              <a:off x="-33726" y="868576"/>
              <a:ext cx="2602028" cy="1488652"/>
            </a:xfrm>
            <a:prstGeom prst="rect">
              <a:avLst/>
            </a:prstGeom>
          </p:spPr>
          <p:txBody>
            <a:bodyPr wrap="square">
              <a:spAutoFit/>
            </a:bodyPr>
            <a:lstStyle/>
            <a:p>
              <a:pPr algn="r"/>
              <a:r>
                <a:rPr lang="en-US" sz="2000" dirty="0"/>
                <a:t>1.  What is my  adoption story?  Who am I?  What happened to me?  </a:t>
              </a:r>
            </a:p>
          </p:txBody>
        </p:sp>
        <p:sp>
          <p:nvSpPr>
            <p:cNvPr id="8" name="Rectangle 7">
              <a:extLst>
                <a:ext uri="{FF2B5EF4-FFF2-40B4-BE49-F238E27FC236}">
                  <a16:creationId xmlns:a16="http://schemas.microsoft.com/office/drawing/2014/main" id="{A87FDCAE-C640-4B5F-9FEA-AA5C43741B5C}"/>
                </a:ext>
              </a:extLst>
            </p:cNvPr>
            <p:cNvSpPr/>
            <p:nvPr/>
          </p:nvSpPr>
          <p:spPr>
            <a:xfrm>
              <a:off x="2823932" y="868576"/>
              <a:ext cx="2230007" cy="1834851"/>
            </a:xfrm>
            <a:prstGeom prst="rect">
              <a:avLst/>
            </a:prstGeom>
          </p:spPr>
          <p:txBody>
            <a:bodyPr wrap="square">
              <a:spAutoFit/>
            </a:bodyPr>
            <a:lstStyle/>
            <a:p>
              <a:r>
                <a:rPr lang="en-US" sz="2000" dirty="0"/>
                <a:t>2. Does my voice matter and have power? Is it safe to try and fail?</a:t>
              </a:r>
            </a:p>
          </p:txBody>
        </p:sp>
        <p:sp>
          <p:nvSpPr>
            <p:cNvPr id="9" name="Rectangle 8">
              <a:extLst>
                <a:ext uri="{FF2B5EF4-FFF2-40B4-BE49-F238E27FC236}">
                  <a16:creationId xmlns:a16="http://schemas.microsoft.com/office/drawing/2014/main" id="{1491A391-11E9-451D-A1FD-8E4DBBB632AD}"/>
                </a:ext>
              </a:extLst>
            </p:cNvPr>
            <p:cNvSpPr/>
            <p:nvPr/>
          </p:nvSpPr>
          <p:spPr>
            <a:xfrm>
              <a:off x="276598" y="3354239"/>
              <a:ext cx="2286101" cy="1834851"/>
            </a:xfrm>
            <a:prstGeom prst="rect">
              <a:avLst/>
            </a:prstGeom>
          </p:spPr>
          <p:txBody>
            <a:bodyPr wrap="square">
              <a:spAutoFit/>
            </a:bodyPr>
            <a:lstStyle/>
            <a:p>
              <a:pPr algn="r"/>
              <a:r>
                <a:rPr lang="en-US" sz="2000" dirty="0"/>
                <a:t>3. Who am I racially &amp; culturally? What if I’m different than my parents?  </a:t>
              </a:r>
            </a:p>
          </p:txBody>
        </p:sp>
        <p:sp>
          <p:nvSpPr>
            <p:cNvPr id="10" name="Rectangle 9">
              <a:extLst>
                <a:ext uri="{FF2B5EF4-FFF2-40B4-BE49-F238E27FC236}">
                  <a16:creationId xmlns:a16="http://schemas.microsoft.com/office/drawing/2014/main" id="{A2531465-94EF-4CEF-BF0A-1C5EDCACCA85}"/>
                </a:ext>
              </a:extLst>
            </p:cNvPr>
            <p:cNvSpPr/>
            <p:nvPr/>
          </p:nvSpPr>
          <p:spPr>
            <a:xfrm>
              <a:off x="2783491" y="3319351"/>
              <a:ext cx="2286101" cy="1834851"/>
            </a:xfrm>
            <a:prstGeom prst="rect">
              <a:avLst/>
            </a:prstGeom>
          </p:spPr>
          <p:txBody>
            <a:bodyPr wrap="square">
              <a:spAutoFit/>
            </a:bodyPr>
            <a:lstStyle/>
            <a:p>
              <a:r>
                <a:rPr lang="en-US" sz="2000" dirty="0"/>
                <a:t>4. How do I respond  to others when they ask me about adoption? </a:t>
              </a:r>
            </a:p>
          </p:txBody>
        </p:sp>
      </p:grpSp>
      <p:pic>
        <p:nvPicPr>
          <p:cNvPr id="12" name="Picture 11">
            <a:extLst>
              <a:ext uri="{FF2B5EF4-FFF2-40B4-BE49-F238E27FC236}">
                <a16:creationId xmlns:a16="http://schemas.microsoft.com/office/drawing/2014/main" id="{E69C0FDE-C638-4DD6-9584-CA233958774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7500" b="92143" l="10000" r="90000">
                        <a14:foregroundMark x1="59487" y1="11071" x2="58462" y2="11786"/>
                        <a14:foregroundMark x1="58462" y1="12500" x2="57013" y2="11239"/>
                        <a14:foregroundMark x1="56884" y1="11646" x2="68066" y2="8351"/>
                        <a14:foregroundMark x1="68718" y1="15714" x2="59487" y2="13214"/>
                        <a14:foregroundMark x1="41026" y1="92143" x2="54103" y2="92143"/>
                        <a14:foregroundMark x1="54103" y1="92143" x2="67949" y2="92857"/>
                        <a14:foregroundMark x1="67949" y1="92857" x2="55385" y2="88214"/>
                        <a14:foregroundMark x1="55385" y1="88214" x2="42564" y2="92143"/>
                        <a14:foregroundMark x1="42564" y1="92143" x2="42564" y2="92143"/>
                        <a14:backgroundMark x1="68718" y1="7500" x2="72564" y2="11429"/>
                        <a14:backgroundMark x1="55641" y1="11786" x2="57436" y2="8929"/>
                        <a14:backgroundMark x1="72308" y1="14286" x2="68205" y2="7857"/>
                        <a14:backgroundMark x1="55641" y1="12500" x2="57179" y2="10714"/>
                      </a14:backgroundRemoval>
                    </a14:imgEffect>
                  </a14:imgLayer>
                </a14:imgProps>
              </a:ext>
            </a:extLst>
          </a:blip>
          <a:stretch>
            <a:fillRect/>
          </a:stretch>
        </p:blipFill>
        <p:spPr>
          <a:xfrm>
            <a:off x="-1050006" y="4002975"/>
            <a:ext cx="3714750" cy="2667000"/>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A8A436EE-82A7-4A90-ACD7-4A74289C51A6}"/>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9607351" y="682357"/>
            <a:ext cx="3714750" cy="2667000"/>
          </a:xfrm>
          <a:prstGeom prst="rect">
            <a:avLst/>
          </a:prstGeom>
        </p:spPr>
      </p:pic>
      <p:pic>
        <p:nvPicPr>
          <p:cNvPr id="14" name="Picture 13" descr="A person with curly hair&#10;&#10;Description automatically generated with low confidence">
            <a:extLst>
              <a:ext uri="{FF2B5EF4-FFF2-40B4-BE49-F238E27FC236}">
                <a16:creationId xmlns:a16="http://schemas.microsoft.com/office/drawing/2014/main" id="{2DC8DE76-1F75-4995-AC5D-798B6D2E1930}"/>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3929" b="93571" l="9455" r="89455">
                        <a14:foregroundMark x1="28015" y1="5643" x2="33091" y2="2857"/>
                        <a14:foregroundMark x1="20727" y1="9643" x2="20935" y2="9529"/>
                        <a14:foregroundMark x1="46805" y1="3820" x2="48364" y2="3929"/>
                        <a14:foregroundMark x1="43272" y1="3572" x2="43819" y2="3610"/>
                        <a14:foregroundMark x1="33091" y1="2857" x2="33433" y2="2881"/>
                        <a14:foregroundMark x1="44714" y1="5184" x2="41641" y2="6240"/>
                        <a14:foregroundMark x1="48364" y1="3929" x2="47112" y2="4359"/>
                        <a14:foregroundMark x1="32798" y1="8929" x2="26431" y2="8929"/>
                        <a14:foregroundMark x1="42928" y1="4134" x2="44045" y2="4007"/>
                        <a14:foregroundMark x1="29091" y1="5714" x2="31105" y2="5484"/>
                        <a14:foregroundMark x1="31068" y1="5525" x2="29455" y2="5714"/>
                        <a14:foregroundMark x1="44046" y1="4009" x2="42925" y2="4140"/>
                        <a14:foregroundMark x1="41707" y1="87387" x2="56000" y2="85357"/>
                        <a14:foregroundMark x1="56000" y1="85357" x2="43636" y2="92857"/>
                        <a14:foregroundMark x1="43636" y1="92857" x2="38843" y2="92942"/>
                        <a14:foregroundMark x1="25818" y1="88571" x2="38545" y2="93571"/>
                        <a14:foregroundMark x1="38545" y1="93571" x2="25091" y2="87857"/>
                        <a14:foregroundMark x1="25091" y1="87857" x2="25091" y2="87857"/>
                        <a14:backgroundMark x1="20364" y1="10714" x2="27636" y2="6429"/>
                        <a14:backgroundMark x1="35636" y1="4286" x2="43273" y2="3571"/>
                        <a14:backgroundMark x1="34545" y1="2143" x2="34545" y2="2143"/>
                        <a14:backgroundMark x1="33455" y1="2857" x2="38182" y2="5000"/>
                        <a14:backgroundMark x1="47273" y1="4643" x2="44000" y2="3929"/>
                        <a14:backgroundMark x1="28041" y1="95658" x2="25818" y2="96429"/>
                      </a14:backgroundRemoval>
                    </a14:imgEffect>
                  </a14:imgLayer>
                </a14:imgProps>
              </a:ext>
            </a:extLst>
          </a:blip>
          <a:stretch>
            <a:fillRect/>
          </a:stretch>
        </p:blipFill>
        <p:spPr>
          <a:xfrm>
            <a:off x="9527256" y="3576225"/>
            <a:ext cx="3073494" cy="3129375"/>
          </a:xfrm>
          <a:prstGeom prst="rect">
            <a:avLst/>
          </a:prstGeom>
        </p:spPr>
      </p:pic>
      <p:pic>
        <p:nvPicPr>
          <p:cNvPr id="15" name="Picture 14" descr="A person with the hand on the face&#10;&#10;Description automatically generated with medium confidence">
            <a:extLst>
              <a:ext uri="{FF2B5EF4-FFF2-40B4-BE49-F238E27FC236}">
                <a16:creationId xmlns:a16="http://schemas.microsoft.com/office/drawing/2014/main" id="{29B39BE6-749C-4206-B8DE-224441C4F80B}"/>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7895" l="1143" r="89714">
                        <a14:foregroundMark x1="32000" y1="71579" x2="8000" y2="71053"/>
                        <a14:foregroundMark x1="8000" y1="71053" x2="5196" y2="82028"/>
                        <a14:backgroundMark x1="2857" y1="83684" x2="3429" y2="87368"/>
                        <a14:backgroundMark x1="5143" y1="82105" x2="5714" y2="82105"/>
                        <a14:backgroundMark x1="1714" y1="83684" x2="1714" y2="99474"/>
                      </a14:backgroundRemoval>
                    </a14:imgEffect>
                  </a14:imgLayer>
                </a14:imgProps>
              </a:ext>
            </a:extLst>
          </a:blip>
          <a:stretch>
            <a:fillRect/>
          </a:stretch>
        </p:blipFill>
        <p:spPr>
          <a:xfrm>
            <a:off x="329105" y="1073198"/>
            <a:ext cx="2169818" cy="2355802"/>
          </a:xfrm>
          <a:prstGeom prst="rect">
            <a:avLst/>
          </a:prstGeom>
        </p:spPr>
      </p:pic>
    </p:spTree>
    <p:extLst>
      <p:ext uri="{BB962C8B-B14F-4D97-AF65-F5344CB8AC3E}">
        <p14:creationId xmlns:p14="http://schemas.microsoft.com/office/powerpoint/2010/main" val="3111635636"/>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Comments, or Observations?</a:t>
            </a:r>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00678" y="2103438"/>
            <a:ext cx="6990643" cy="3932237"/>
          </a:xfrm>
        </p:spPr>
      </p:pic>
    </p:spTree>
    <p:extLst>
      <p:ext uri="{BB962C8B-B14F-4D97-AF65-F5344CB8AC3E}">
        <p14:creationId xmlns:p14="http://schemas.microsoft.com/office/powerpoint/2010/main" val="3853303169"/>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384B5FFB-E400-49F0-8153-75622C96F4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blipFill dpi="0" rotWithShape="1">
            <a:blip r:embed="rId3">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1" name="Rectangle 50">
            <a:extLst>
              <a:ext uri="{FF2B5EF4-FFF2-40B4-BE49-F238E27FC236}">
                <a16:creationId xmlns:a16="http://schemas.microsoft.com/office/drawing/2014/main" id="{C9E734E7-3EBF-463F-9D80-2668EE36A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53" name="Rectangle 52">
            <a:extLst>
              <a:ext uri="{FF2B5EF4-FFF2-40B4-BE49-F238E27FC236}">
                <a16:creationId xmlns:a16="http://schemas.microsoft.com/office/drawing/2014/main" id="{44685F97-04E2-4F32-B20B-3CB5C4D1F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55" name="Rectangle 54">
            <a:extLst>
              <a:ext uri="{FF2B5EF4-FFF2-40B4-BE49-F238E27FC236}">
                <a16:creationId xmlns:a16="http://schemas.microsoft.com/office/drawing/2014/main" id="{457F0196-A6E1-4D1C-B47F-8CF95D7596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57" name="Group 56">
            <a:extLst>
              <a:ext uri="{FF2B5EF4-FFF2-40B4-BE49-F238E27FC236}">
                <a16:creationId xmlns:a16="http://schemas.microsoft.com/office/drawing/2014/main" id="{521404AE-4400-43A1-94EC-16F37AE015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28372" y="1267730"/>
            <a:ext cx="1567331" cy="645295"/>
            <a:chOff x="5318306" y="1386268"/>
            <a:chExt cx="1567331" cy="645295"/>
          </a:xfrm>
        </p:grpSpPr>
        <p:cxnSp>
          <p:nvCxnSpPr>
            <p:cNvPr id="58" name="Straight Connector 57">
              <a:extLst>
                <a:ext uri="{FF2B5EF4-FFF2-40B4-BE49-F238E27FC236}">
                  <a16:creationId xmlns:a16="http://schemas.microsoft.com/office/drawing/2014/main" id="{96CF6F17-8CCC-492C-A2CB-97CCBF7CBB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93A3195-94A6-4E0A-BE4A-12564DAEE20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91373ED-58A8-4EEA-959E-7BD3C97B150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62" name="Rectangle 61">
            <a:extLst>
              <a:ext uri="{FF2B5EF4-FFF2-40B4-BE49-F238E27FC236}">
                <a16:creationId xmlns:a16="http://schemas.microsoft.com/office/drawing/2014/main" id="{B645BD8A-B13F-463A-9101-4FB883F064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4" name="Rectangle 63">
            <a:extLst>
              <a:ext uri="{FF2B5EF4-FFF2-40B4-BE49-F238E27FC236}">
                <a16:creationId xmlns:a16="http://schemas.microsoft.com/office/drawing/2014/main" id="{4B934719-2D81-443B-8FB8-9CA4FFF2E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196" y="457199"/>
            <a:ext cx="11281609" cy="5943603"/>
          </a:xfrm>
          <a:prstGeom prst="rect">
            <a:avLst/>
          </a:prstGeom>
          <a:ln w="6350" cap="flat" cmpd="sng" algn="ctr">
            <a:noFill/>
            <a:prstDash val="solid"/>
            <a:miter lim="800000"/>
          </a:ln>
          <a:effectLst>
            <a:softEdge rad="0"/>
          </a:effectLst>
        </p:spPr>
      </p:sp>
      <p:cxnSp>
        <p:nvCxnSpPr>
          <p:cNvPr id="66" name="Straight Connector 65">
            <a:extLst>
              <a:ext uri="{FF2B5EF4-FFF2-40B4-BE49-F238E27FC236}">
                <a16:creationId xmlns:a16="http://schemas.microsoft.com/office/drawing/2014/main" id="{B29CC623-FD26-47FD-9E70-44325D453E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2" y="2057401"/>
            <a:ext cx="0" cy="274320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8" name="Rectangle 67">
            <a:extLst>
              <a:ext uri="{FF2B5EF4-FFF2-40B4-BE49-F238E27FC236}">
                <a16:creationId xmlns:a16="http://schemas.microsoft.com/office/drawing/2014/main" id="{27454EF7-D937-4082-A347-6AEEA9C3BC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752" y="685800"/>
            <a:ext cx="10826496" cy="5486400"/>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F4789BBA-6371-42F1-BB0B-0C659A11A644}"/>
              </a:ext>
            </a:extLst>
          </p:cNvPr>
          <p:cNvSpPr>
            <a:spLocks noGrp="1"/>
          </p:cNvSpPr>
          <p:nvPr>
            <p:ph type="title"/>
          </p:nvPr>
        </p:nvSpPr>
        <p:spPr>
          <a:xfrm>
            <a:off x="1101370" y="1106424"/>
            <a:ext cx="6571302" cy="4633289"/>
          </a:xfrm>
        </p:spPr>
        <p:txBody>
          <a:bodyPr vert="horz" lIns="91440" tIns="45720" rIns="91440" bIns="45720" rtlCol="0" anchor="ctr">
            <a:normAutofit/>
          </a:bodyPr>
          <a:lstStyle/>
          <a:p>
            <a:pPr algn="r">
              <a:lnSpc>
                <a:spcPct val="83000"/>
              </a:lnSpc>
            </a:pPr>
            <a:r>
              <a:rPr lang="en-US" sz="6600" cap="all" spc="-100">
                <a:solidFill>
                  <a:schemeClr val="tx1"/>
                </a:solidFill>
              </a:rPr>
              <a:t>SESSION 4: Identity in Adoption</a:t>
            </a:r>
          </a:p>
        </p:txBody>
      </p:sp>
    </p:spTree>
    <p:extLst>
      <p:ext uri="{BB962C8B-B14F-4D97-AF65-F5344CB8AC3E}">
        <p14:creationId xmlns:p14="http://schemas.microsoft.com/office/powerpoint/2010/main" val="2645903264"/>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B427B-9D1E-44A5-9AE2-459EE3AD1A7B}"/>
              </a:ext>
            </a:extLst>
          </p:cNvPr>
          <p:cNvSpPr>
            <a:spLocks noGrp="1"/>
          </p:cNvSpPr>
          <p:nvPr>
            <p:ph type="title"/>
          </p:nvPr>
        </p:nvSpPr>
        <p:spPr/>
        <p:txBody>
          <a:bodyPr/>
          <a:lstStyle/>
          <a:p>
            <a:r>
              <a:rPr lang="en-US" b="1" dirty="0"/>
              <a:t>Session Objectives</a:t>
            </a:r>
            <a:endParaRPr lang="x-none" b="1" dirty="0"/>
          </a:p>
        </p:txBody>
      </p:sp>
      <p:sp>
        <p:nvSpPr>
          <p:cNvPr id="3" name="Content Placeholder 2">
            <a:extLst>
              <a:ext uri="{FF2B5EF4-FFF2-40B4-BE49-F238E27FC236}">
                <a16:creationId xmlns:a16="http://schemas.microsoft.com/office/drawing/2014/main" id="{5B669644-0432-4D65-BA15-6DE4435BC97D}"/>
              </a:ext>
            </a:extLst>
          </p:cNvPr>
          <p:cNvSpPr>
            <a:spLocks noGrp="1"/>
          </p:cNvSpPr>
          <p:nvPr>
            <p:ph idx="1"/>
          </p:nvPr>
        </p:nvSpPr>
        <p:spPr/>
        <p:txBody>
          <a:bodyPr>
            <a:normAutofit/>
          </a:bodyPr>
          <a:lstStyle/>
          <a:p>
            <a:r>
              <a:rPr lang="en-US" sz="3200" dirty="0"/>
              <a:t>To explore the meaning of identity in the context of adoption</a:t>
            </a:r>
          </a:p>
          <a:p>
            <a:r>
              <a:rPr lang="en-US" sz="3200" dirty="0"/>
              <a:t>To encourage a positive self worth and identity in children who were adopted</a:t>
            </a:r>
          </a:p>
          <a:p>
            <a:r>
              <a:rPr lang="en-US" sz="3200" dirty="0"/>
              <a:t>To explore the role of race and culture in identity</a:t>
            </a:r>
          </a:p>
          <a:p>
            <a:r>
              <a:rPr lang="en-US" sz="3200" dirty="0"/>
              <a:t>To build skills in answering tough questions and responding to intrusive questions</a:t>
            </a:r>
            <a:endParaRPr lang="x-none" sz="3200" dirty="0"/>
          </a:p>
        </p:txBody>
      </p:sp>
    </p:spTree>
    <p:extLst>
      <p:ext uri="{BB962C8B-B14F-4D97-AF65-F5344CB8AC3E}">
        <p14:creationId xmlns:p14="http://schemas.microsoft.com/office/powerpoint/2010/main" val="3154096592"/>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0D321-2C97-462C-A64F-0CC14091A007}"/>
              </a:ext>
            </a:extLst>
          </p:cNvPr>
          <p:cNvSpPr>
            <a:spLocks noGrp="1"/>
          </p:cNvSpPr>
          <p:nvPr>
            <p:ph type="title"/>
          </p:nvPr>
        </p:nvSpPr>
        <p:spPr>
          <a:xfrm>
            <a:off x="2293056" y="152400"/>
            <a:ext cx="8319122" cy="1371600"/>
          </a:xfrm>
        </p:spPr>
        <p:txBody>
          <a:bodyPr>
            <a:normAutofit fontScale="90000"/>
          </a:bodyPr>
          <a:lstStyle/>
          <a:p>
            <a:r>
              <a:rPr lang="en-US" b="1" dirty="0"/>
              <a:t>Questions of Identity in Adoption</a:t>
            </a:r>
            <a:endParaRPr lang="x-none" b="1" dirty="0"/>
          </a:p>
        </p:txBody>
      </p:sp>
      <p:grpSp>
        <p:nvGrpSpPr>
          <p:cNvPr id="4" name="Group 3">
            <a:extLst>
              <a:ext uri="{FF2B5EF4-FFF2-40B4-BE49-F238E27FC236}">
                <a16:creationId xmlns:a16="http://schemas.microsoft.com/office/drawing/2014/main" id="{D3FDAECB-9998-48F3-88A1-5697A5F23802}"/>
              </a:ext>
            </a:extLst>
          </p:cNvPr>
          <p:cNvGrpSpPr/>
          <p:nvPr/>
        </p:nvGrpSpPr>
        <p:grpSpPr>
          <a:xfrm>
            <a:off x="3629436" y="1247665"/>
            <a:ext cx="4933127" cy="5113947"/>
            <a:chOff x="-452920" y="0"/>
            <a:chExt cx="6210301" cy="6210301"/>
          </a:xfrm>
        </p:grpSpPr>
        <p:pic>
          <p:nvPicPr>
            <p:cNvPr id="5" name="Picture 4">
              <a:extLst>
                <a:ext uri="{FF2B5EF4-FFF2-40B4-BE49-F238E27FC236}">
                  <a16:creationId xmlns:a16="http://schemas.microsoft.com/office/drawing/2014/main" id="{269F1FBD-16B6-4B6B-B121-BB43E26381A8}"/>
                </a:ext>
              </a:extLst>
            </p:cNvPr>
            <p:cNvPicPr>
              <a:picLocks noChangeAspect="1"/>
            </p:cNvPicPr>
            <p:nvPr/>
          </p:nvPicPr>
          <p:blipFill rotWithShape="1">
            <a:blip r:embed="rId3">
              <a:clrChange>
                <a:clrFrom>
                  <a:srgbClr val="FFFFFF"/>
                </a:clrFrom>
                <a:clrTo>
                  <a:srgbClr val="FFFFFF">
                    <a:alpha val="0"/>
                  </a:srgbClr>
                </a:clrTo>
              </a:clrChange>
            </a:blip>
            <a:srcRect l="6918" t="10556" r="7646" b="10556"/>
            <a:stretch/>
          </p:blipFill>
          <p:spPr>
            <a:xfrm>
              <a:off x="-452920" y="0"/>
              <a:ext cx="6210301" cy="6210301"/>
            </a:xfrm>
            <a:prstGeom prst="rect">
              <a:avLst/>
            </a:prstGeom>
          </p:spPr>
        </p:pic>
        <p:sp>
          <p:nvSpPr>
            <p:cNvPr id="6" name="Rectangle 5">
              <a:extLst>
                <a:ext uri="{FF2B5EF4-FFF2-40B4-BE49-F238E27FC236}">
                  <a16:creationId xmlns:a16="http://schemas.microsoft.com/office/drawing/2014/main" id="{148295AC-1F60-4DC4-85AF-4C8A989E31BE}"/>
                </a:ext>
              </a:extLst>
            </p:cNvPr>
            <p:cNvSpPr/>
            <p:nvPr/>
          </p:nvSpPr>
          <p:spPr>
            <a:xfrm>
              <a:off x="-33726" y="868576"/>
              <a:ext cx="2602028" cy="1488652"/>
            </a:xfrm>
            <a:prstGeom prst="rect">
              <a:avLst/>
            </a:prstGeom>
          </p:spPr>
          <p:txBody>
            <a:bodyPr wrap="square">
              <a:spAutoFit/>
            </a:bodyPr>
            <a:lstStyle/>
            <a:p>
              <a:pPr algn="r"/>
              <a:r>
                <a:rPr lang="en-US" sz="2000" dirty="0"/>
                <a:t>1.  What is my  adoption story?  Who am I?  What happened to me?  </a:t>
              </a:r>
            </a:p>
          </p:txBody>
        </p:sp>
        <p:sp>
          <p:nvSpPr>
            <p:cNvPr id="7" name="Rectangle 6">
              <a:extLst>
                <a:ext uri="{FF2B5EF4-FFF2-40B4-BE49-F238E27FC236}">
                  <a16:creationId xmlns:a16="http://schemas.microsoft.com/office/drawing/2014/main" id="{A87FDCAE-C640-4B5F-9FEA-AA5C43741B5C}"/>
                </a:ext>
              </a:extLst>
            </p:cNvPr>
            <p:cNvSpPr/>
            <p:nvPr/>
          </p:nvSpPr>
          <p:spPr>
            <a:xfrm>
              <a:off x="2823932" y="868576"/>
              <a:ext cx="2230007" cy="1834851"/>
            </a:xfrm>
            <a:prstGeom prst="rect">
              <a:avLst/>
            </a:prstGeom>
          </p:spPr>
          <p:txBody>
            <a:bodyPr wrap="square">
              <a:spAutoFit/>
            </a:bodyPr>
            <a:lstStyle/>
            <a:p>
              <a:r>
                <a:rPr lang="en-US" sz="2000" dirty="0"/>
                <a:t>2. Does my voice matter and have power? Is it safe to try and fail?</a:t>
              </a:r>
            </a:p>
          </p:txBody>
        </p:sp>
        <p:sp>
          <p:nvSpPr>
            <p:cNvPr id="8" name="Rectangle 7">
              <a:extLst>
                <a:ext uri="{FF2B5EF4-FFF2-40B4-BE49-F238E27FC236}">
                  <a16:creationId xmlns:a16="http://schemas.microsoft.com/office/drawing/2014/main" id="{1491A391-11E9-451D-A1FD-8E4DBBB632AD}"/>
                </a:ext>
              </a:extLst>
            </p:cNvPr>
            <p:cNvSpPr/>
            <p:nvPr/>
          </p:nvSpPr>
          <p:spPr>
            <a:xfrm>
              <a:off x="276598" y="3354239"/>
              <a:ext cx="2286101" cy="1834851"/>
            </a:xfrm>
            <a:prstGeom prst="rect">
              <a:avLst/>
            </a:prstGeom>
          </p:spPr>
          <p:txBody>
            <a:bodyPr wrap="square">
              <a:spAutoFit/>
            </a:bodyPr>
            <a:lstStyle/>
            <a:p>
              <a:pPr algn="r"/>
              <a:r>
                <a:rPr lang="en-US" sz="2000" dirty="0"/>
                <a:t>3. Who am I racially &amp; culturally? What if I’m different than my parents?  </a:t>
              </a:r>
            </a:p>
          </p:txBody>
        </p:sp>
        <p:sp>
          <p:nvSpPr>
            <p:cNvPr id="9" name="Rectangle 8">
              <a:extLst>
                <a:ext uri="{FF2B5EF4-FFF2-40B4-BE49-F238E27FC236}">
                  <a16:creationId xmlns:a16="http://schemas.microsoft.com/office/drawing/2014/main" id="{A2531465-94EF-4CEF-BF0A-1C5EDCACCA85}"/>
                </a:ext>
              </a:extLst>
            </p:cNvPr>
            <p:cNvSpPr/>
            <p:nvPr/>
          </p:nvSpPr>
          <p:spPr>
            <a:xfrm>
              <a:off x="2783491" y="3319351"/>
              <a:ext cx="2286101" cy="1834851"/>
            </a:xfrm>
            <a:prstGeom prst="rect">
              <a:avLst/>
            </a:prstGeom>
          </p:spPr>
          <p:txBody>
            <a:bodyPr wrap="square">
              <a:spAutoFit/>
            </a:bodyPr>
            <a:lstStyle/>
            <a:p>
              <a:r>
                <a:rPr lang="en-US" sz="2000" dirty="0"/>
                <a:t>4. How do I respond  to others when they ask me about adoption? </a:t>
              </a:r>
            </a:p>
          </p:txBody>
        </p:sp>
      </p:grpSp>
      <p:pic>
        <p:nvPicPr>
          <p:cNvPr id="13" name="Picture 12">
            <a:extLst>
              <a:ext uri="{FF2B5EF4-FFF2-40B4-BE49-F238E27FC236}">
                <a16:creationId xmlns:a16="http://schemas.microsoft.com/office/drawing/2014/main" id="{E69C0FDE-C638-4DD6-9584-CA233958774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7500" b="92143" l="10000" r="90000">
                        <a14:foregroundMark x1="59487" y1="11071" x2="58462" y2="11786"/>
                        <a14:foregroundMark x1="58462" y1="12500" x2="57013" y2="11239"/>
                        <a14:foregroundMark x1="56884" y1="11646" x2="68066" y2="8351"/>
                        <a14:foregroundMark x1="68718" y1="15714" x2="59487" y2="13214"/>
                        <a14:foregroundMark x1="41026" y1="92143" x2="54103" y2="92143"/>
                        <a14:foregroundMark x1="54103" y1="92143" x2="67949" y2="92857"/>
                        <a14:foregroundMark x1="67949" y1="92857" x2="55385" y2="88214"/>
                        <a14:foregroundMark x1="55385" y1="88214" x2="42564" y2="92143"/>
                        <a14:foregroundMark x1="42564" y1="92143" x2="42564" y2="92143"/>
                        <a14:backgroundMark x1="68718" y1="7500" x2="72564" y2="11429"/>
                        <a14:backgroundMark x1="55641" y1="11786" x2="57436" y2="8929"/>
                        <a14:backgroundMark x1="72308" y1="14286" x2="68205" y2="7857"/>
                        <a14:backgroundMark x1="55641" y1="12500" x2="57179" y2="10714"/>
                      </a14:backgroundRemoval>
                    </a14:imgEffect>
                  </a14:imgLayer>
                </a14:imgProps>
              </a:ext>
            </a:extLst>
          </a:blip>
          <a:stretch>
            <a:fillRect/>
          </a:stretch>
        </p:blipFill>
        <p:spPr>
          <a:xfrm>
            <a:off x="-1050006" y="4014850"/>
            <a:ext cx="3714750" cy="2667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A8A436EE-82A7-4A90-ACD7-4A74289C51A6}"/>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9607351" y="682357"/>
            <a:ext cx="3714750" cy="2667000"/>
          </a:xfrm>
          <a:prstGeom prst="rect">
            <a:avLst/>
          </a:prstGeom>
        </p:spPr>
      </p:pic>
      <p:pic>
        <p:nvPicPr>
          <p:cNvPr id="21" name="Picture 20" descr="A person with curly hair&#10;&#10;Description automatically generated with low confidence">
            <a:extLst>
              <a:ext uri="{FF2B5EF4-FFF2-40B4-BE49-F238E27FC236}">
                <a16:creationId xmlns:a16="http://schemas.microsoft.com/office/drawing/2014/main" id="{2DC8DE76-1F75-4995-AC5D-798B6D2E1930}"/>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3929" b="93571" l="9455" r="89455">
                        <a14:foregroundMark x1="28015" y1="5643" x2="33091" y2="2857"/>
                        <a14:foregroundMark x1="20727" y1="9643" x2="20935" y2="9529"/>
                        <a14:foregroundMark x1="46805" y1="3820" x2="48364" y2="3929"/>
                        <a14:foregroundMark x1="43272" y1="3572" x2="43819" y2="3610"/>
                        <a14:foregroundMark x1="33091" y1="2857" x2="33433" y2="2881"/>
                        <a14:foregroundMark x1="44714" y1="5184" x2="41641" y2="6240"/>
                        <a14:foregroundMark x1="48364" y1="3929" x2="47112" y2="4359"/>
                        <a14:foregroundMark x1="32798" y1="8929" x2="26431" y2="8929"/>
                        <a14:foregroundMark x1="42928" y1="4134" x2="44045" y2="4007"/>
                        <a14:foregroundMark x1="29091" y1="5714" x2="31105" y2="5484"/>
                        <a14:foregroundMark x1="31068" y1="5525" x2="29455" y2="5714"/>
                        <a14:foregroundMark x1="44046" y1="4009" x2="42925" y2="4140"/>
                        <a14:foregroundMark x1="41707" y1="87387" x2="56000" y2="85357"/>
                        <a14:foregroundMark x1="56000" y1="85357" x2="43636" y2="92857"/>
                        <a14:foregroundMark x1="43636" y1="92857" x2="38843" y2="92942"/>
                        <a14:foregroundMark x1="25818" y1="88571" x2="38545" y2="93571"/>
                        <a14:foregroundMark x1="38545" y1="93571" x2="25091" y2="87857"/>
                        <a14:foregroundMark x1="25091" y1="87857" x2="25091" y2="87857"/>
                        <a14:backgroundMark x1="20364" y1="10714" x2="27636" y2="6429"/>
                        <a14:backgroundMark x1="35636" y1="4286" x2="43273" y2="3571"/>
                        <a14:backgroundMark x1="34545" y1="2143" x2="34545" y2="2143"/>
                        <a14:backgroundMark x1="33455" y1="2857" x2="38182" y2="5000"/>
                        <a14:backgroundMark x1="47273" y1="4643" x2="44000" y2="3929"/>
                        <a14:backgroundMark x1="28041" y1="95658" x2="25818" y2="96429"/>
                      </a14:backgroundRemoval>
                    </a14:imgEffect>
                  </a14:imgLayer>
                </a14:imgProps>
              </a:ext>
            </a:extLst>
          </a:blip>
          <a:stretch>
            <a:fillRect/>
          </a:stretch>
        </p:blipFill>
        <p:spPr>
          <a:xfrm>
            <a:off x="9527256" y="3576225"/>
            <a:ext cx="3073494" cy="3129375"/>
          </a:xfrm>
          <a:prstGeom prst="rect">
            <a:avLst/>
          </a:prstGeom>
        </p:spPr>
      </p:pic>
      <p:pic>
        <p:nvPicPr>
          <p:cNvPr id="22" name="Picture 21" descr="A person with the hand on the face&#10;&#10;Description automatically generated with medium confidence">
            <a:extLst>
              <a:ext uri="{FF2B5EF4-FFF2-40B4-BE49-F238E27FC236}">
                <a16:creationId xmlns:a16="http://schemas.microsoft.com/office/drawing/2014/main" id="{E76530A3-41B5-4C92-AEB4-3BA7A80F0C6B}"/>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7895" l="1143" r="89714">
                        <a14:foregroundMark x1="32000" y1="71579" x2="8000" y2="71053"/>
                        <a14:foregroundMark x1="8000" y1="71053" x2="5196" y2="82028"/>
                        <a14:backgroundMark x1="2857" y1="83684" x2="3429" y2="87368"/>
                        <a14:backgroundMark x1="5143" y1="82105" x2="5714" y2="82105"/>
                        <a14:backgroundMark x1="1714" y1="83684" x2="1714" y2="99474"/>
                      </a14:backgroundRemoval>
                    </a14:imgEffect>
                  </a14:imgLayer>
                </a14:imgProps>
              </a:ext>
            </a:extLst>
          </a:blip>
          <a:stretch>
            <a:fillRect/>
          </a:stretch>
        </p:blipFill>
        <p:spPr>
          <a:xfrm>
            <a:off x="329105" y="1073198"/>
            <a:ext cx="2169818" cy="2355802"/>
          </a:xfrm>
          <a:prstGeom prst="rect">
            <a:avLst/>
          </a:prstGeom>
        </p:spPr>
      </p:pic>
    </p:spTree>
    <p:extLst>
      <p:ext uri="{BB962C8B-B14F-4D97-AF65-F5344CB8AC3E}">
        <p14:creationId xmlns:p14="http://schemas.microsoft.com/office/powerpoint/2010/main" val="3887783145"/>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C54E69-AE53-4EEB-B797-D2101213E0AA}"/>
              </a:ext>
            </a:extLst>
          </p:cNvPr>
          <p:cNvSpPr>
            <a:spLocks noGrp="1"/>
          </p:cNvSpPr>
          <p:nvPr>
            <p:ph idx="1"/>
          </p:nvPr>
        </p:nvSpPr>
        <p:spPr>
          <a:xfrm>
            <a:off x="2094410" y="4028285"/>
            <a:ext cx="8325394" cy="3931920"/>
          </a:xfrm>
        </p:spPr>
        <p:txBody>
          <a:bodyPr>
            <a:normAutofit/>
          </a:bodyPr>
          <a:lstStyle/>
          <a:p>
            <a:pPr marL="0" indent="0" algn="ctr">
              <a:buNone/>
            </a:pPr>
            <a:r>
              <a:rPr lang="en-US" sz="2800" dirty="0"/>
              <a:t>“The younger the child, the more powerful the negative influence is likely to be. The stronger the foundation of positive identity and sense of self-worth a child has, the more likely they are to overcome these barriers.”</a:t>
            </a:r>
            <a:endParaRPr lang="x-none" sz="2800" dirty="0"/>
          </a:p>
        </p:txBody>
      </p:sp>
      <p:pic>
        <p:nvPicPr>
          <p:cNvPr id="13" name="Picture 12">
            <a:extLst>
              <a:ext uri="{FF2B5EF4-FFF2-40B4-BE49-F238E27FC236}">
                <a16:creationId xmlns:a16="http://schemas.microsoft.com/office/drawing/2014/main" id="{D8371DF9-7F4B-4966-AC0C-FDC2E6ED801A}"/>
              </a:ext>
            </a:extLst>
          </p:cNvPr>
          <p:cNvPicPr>
            <a:picLocks noChangeAspect="1"/>
          </p:cNvPicPr>
          <p:nvPr/>
        </p:nvPicPr>
        <p:blipFill>
          <a:blip r:embed="rId3"/>
          <a:stretch>
            <a:fillRect/>
          </a:stretch>
        </p:blipFill>
        <p:spPr>
          <a:xfrm>
            <a:off x="2668630" y="863755"/>
            <a:ext cx="3222717" cy="2728532"/>
          </a:xfrm>
          <a:prstGeom prst="rect">
            <a:avLst/>
          </a:prstGeom>
        </p:spPr>
      </p:pic>
      <p:pic>
        <p:nvPicPr>
          <p:cNvPr id="14" name="Picture 13">
            <a:extLst>
              <a:ext uri="{FF2B5EF4-FFF2-40B4-BE49-F238E27FC236}">
                <a16:creationId xmlns:a16="http://schemas.microsoft.com/office/drawing/2014/main" id="{D94BFDAB-01B3-41F0-939E-137E15A9FD21}"/>
              </a:ext>
            </a:extLst>
          </p:cNvPr>
          <p:cNvPicPr>
            <a:picLocks noChangeAspect="1"/>
          </p:cNvPicPr>
          <p:nvPr/>
        </p:nvPicPr>
        <p:blipFill>
          <a:blip r:embed="rId4"/>
          <a:stretch>
            <a:fillRect/>
          </a:stretch>
        </p:blipFill>
        <p:spPr>
          <a:xfrm>
            <a:off x="6868092" y="863755"/>
            <a:ext cx="2498610" cy="2728532"/>
          </a:xfrm>
          <a:prstGeom prst="rect">
            <a:avLst/>
          </a:prstGeom>
        </p:spPr>
      </p:pic>
    </p:spTree>
    <p:extLst>
      <p:ext uri="{BB962C8B-B14F-4D97-AF65-F5344CB8AC3E}">
        <p14:creationId xmlns:p14="http://schemas.microsoft.com/office/powerpoint/2010/main" val="2225427918"/>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460D7CCC-21B8-433F-B746-AEAD6CCA076F}"/>
              </a:ext>
            </a:extLst>
          </p:cNvPr>
          <p:cNvSpPr txBox="1"/>
          <p:nvPr/>
        </p:nvSpPr>
        <p:spPr>
          <a:xfrm>
            <a:off x="625898" y="381000"/>
            <a:ext cx="1619250" cy="1107996"/>
          </a:xfrm>
          <a:prstGeom prst="rect">
            <a:avLst/>
          </a:prstGeom>
          <a:noFill/>
        </p:spPr>
        <p:txBody>
          <a:bodyPr wrap="square" rtlCol="0">
            <a:spAutoFit/>
          </a:bodyPr>
          <a:lstStyle/>
          <a:p>
            <a:r>
              <a:rPr lang="en-US" sz="6600" b="1" dirty="0"/>
              <a:t>1.</a:t>
            </a:r>
            <a:endParaRPr lang="x-none" sz="6600" b="1" dirty="0"/>
          </a:p>
        </p:txBody>
      </p:sp>
      <p:pic>
        <p:nvPicPr>
          <p:cNvPr id="24" name="Picture 23">
            <a:extLst>
              <a:ext uri="{FF2B5EF4-FFF2-40B4-BE49-F238E27FC236}">
                <a16:creationId xmlns:a16="http://schemas.microsoft.com/office/drawing/2014/main" id="{9E1C6C0E-4791-40AA-ACFB-CBA3F223617C}"/>
              </a:ext>
            </a:extLst>
          </p:cNvPr>
          <p:cNvPicPr>
            <a:picLocks noChangeAspect="1"/>
          </p:cNvPicPr>
          <p:nvPr/>
        </p:nvPicPr>
        <p:blipFill>
          <a:blip r:embed="rId3">
            <a:clrChange>
              <a:clrFrom>
                <a:srgbClr val="FFFFFF"/>
              </a:clrFrom>
              <a:clrTo>
                <a:srgbClr val="FFFFFF">
                  <a:alpha val="0"/>
                </a:srgbClr>
              </a:clrTo>
            </a:clrChange>
            <a:lum bright="70000" contrast="-70000"/>
          </a:blip>
          <a:stretch>
            <a:fillRect/>
          </a:stretch>
        </p:blipFill>
        <p:spPr>
          <a:xfrm>
            <a:off x="5439084" y="1660446"/>
            <a:ext cx="2092404" cy="2092404"/>
          </a:xfrm>
          <a:prstGeom prst="rect">
            <a:avLst/>
          </a:prstGeom>
        </p:spPr>
      </p:pic>
      <p:sp>
        <p:nvSpPr>
          <p:cNvPr id="25" name="Cloud 24">
            <a:extLst>
              <a:ext uri="{FF2B5EF4-FFF2-40B4-BE49-F238E27FC236}">
                <a16:creationId xmlns:a16="http://schemas.microsoft.com/office/drawing/2014/main" id="{D84B9826-5B4C-4E14-B6A1-FE40D9EBA17C}"/>
              </a:ext>
            </a:extLst>
          </p:cNvPr>
          <p:cNvSpPr/>
          <p:nvPr/>
        </p:nvSpPr>
        <p:spPr>
          <a:xfrm>
            <a:off x="4533900" y="581025"/>
            <a:ext cx="6115050" cy="3371850"/>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What is my personal adoption story? Who am I and what happened to me?</a:t>
            </a:r>
            <a:endParaRPr lang="x-none" sz="3200" b="1" dirty="0">
              <a:solidFill>
                <a:schemeClr val="tx1"/>
              </a:solidFill>
            </a:endParaRPr>
          </a:p>
        </p:txBody>
      </p:sp>
      <p:sp>
        <p:nvSpPr>
          <p:cNvPr id="26" name="Flowchart: Connector 25">
            <a:extLst>
              <a:ext uri="{FF2B5EF4-FFF2-40B4-BE49-F238E27FC236}">
                <a16:creationId xmlns:a16="http://schemas.microsoft.com/office/drawing/2014/main" id="{74D91893-D224-46F0-B57A-59228718663A}"/>
              </a:ext>
            </a:extLst>
          </p:cNvPr>
          <p:cNvSpPr/>
          <p:nvPr/>
        </p:nvSpPr>
        <p:spPr>
          <a:xfrm>
            <a:off x="2800955" y="3162300"/>
            <a:ext cx="268076" cy="236577"/>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7" name="Flowchart: Connector 26">
            <a:extLst>
              <a:ext uri="{FF2B5EF4-FFF2-40B4-BE49-F238E27FC236}">
                <a16:creationId xmlns:a16="http://schemas.microsoft.com/office/drawing/2014/main" id="{E70C6948-15D6-4429-8349-00AB2BE19FE0}"/>
              </a:ext>
            </a:extLst>
          </p:cNvPr>
          <p:cNvSpPr/>
          <p:nvPr/>
        </p:nvSpPr>
        <p:spPr>
          <a:xfrm>
            <a:off x="3338358" y="2843212"/>
            <a:ext cx="350711" cy="319088"/>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8" name="Flowchart: Connector 27">
            <a:extLst>
              <a:ext uri="{FF2B5EF4-FFF2-40B4-BE49-F238E27FC236}">
                <a16:creationId xmlns:a16="http://schemas.microsoft.com/office/drawing/2014/main" id="{0A0E2896-5E32-43A2-9276-A0F6FE35D56A}"/>
              </a:ext>
            </a:extLst>
          </p:cNvPr>
          <p:cNvSpPr/>
          <p:nvPr/>
        </p:nvSpPr>
        <p:spPr>
          <a:xfrm>
            <a:off x="3962400" y="2408158"/>
            <a:ext cx="495300" cy="473154"/>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9" name="Picture 8" descr="A person with the hand on the face&#10;&#10;Description automatically generated with medium confidence">
            <a:extLst>
              <a:ext uri="{FF2B5EF4-FFF2-40B4-BE49-F238E27FC236}">
                <a16:creationId xmlns:a16="http://schemas.microsoft.com/office/drawing/2014/main" id="{E1BF285E-1CE5-4917-BCE7-81928773E89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7895" l="1143" r="89714">
                        <a14:foregroundMark x1="32000" y1="71579" x2="8000" y2="71053"/>
                        <a14:foregroundMark x1="8000" y1="71053" x2="5196" y2="82028"/>
                        <a14:backgroundMark x1="2857" y1="83684" x2="3429" y2="87368"/>
                        <a14:backgroundMark x1="5143" y1="82105" x2="5714" y2="82105"/>
                        <a14:backgroundMark x1="1714" y1="83684" x2="1714" y2="99474"/>
                      </a14:backgroundRemoval>
                    </a14:imgEffect>
                  </a14:imgLayer>
                </a14:imgProps>
              </a:ext>
            </a:extLst>
          </a:blip>
          <a:stretch>
            <a:fillRect/>
          </a:stretch>
        </p:blipFill>
        <p:spPr>
          <a:xfrm>
            <a:off x="350613" y="3592251"/>
            <a:ext cx="2718417" cy="2951424"/>
          </a:xfrm>
          <a:prstGeom prst="rect">
            <a:avLst/>
          </a:prstGeom>
        </p:spPr>
      </p:pic>
    </p:spTree>
    <p:extLst>
      <p:ext uri="{BB962C8B-B14F-4D97-AF65-F5344CB8AC3E}">
        <p14:creationId xmlns:p14="http://schemas.microsoft.com/office/powerpoint/2010/main" val="3261335"/>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6A9E5-0DD0-47EE-BF01-27BDCC3B236E}"/>
              </a:ext>
            </a:extLst>
          </p:cNvPr>
          <p:cNvSpPr>
            <a:spLocks noGrp="1"/>
          </p:cNvSpPr>
          <p:nvPr>
            <p:ph type="title"/>
          </p:nvPr>
        </p:nvSpPr>
        <p:spPr/>
        <p:txBody>
          <a:bodyPr/>
          <a:lstStyle/>
          <a:p>
            <a:pPr algn="ctr"/>
            <a:r>
              <a:rPr lang="en-US" b="1" dirty="0"/>
              <a:t>Developing My Adoption Story</a:t>
            </a:r>
            <a:endParaRPr lang="x-none" b="1" dirty="0"/>
          </a:p>
        </p:txBody>
      </p:sp>
      <p:pic>
        <p:nvPicPr>
          <p:cNvPr id="5" name="Content Placeholder 4" descr="A family sitting on the floor reading a book&#10;&#10;Description automatically generated with low confidence">
            <a:extLst>
              <a:ext uri="{FF2B5EF4-FFF2-40B4-BE49-F238E27FC236}">
                <a16:creationId xmlns:a16="http://schemas.microsoft.com/office/drawing/2014/main" id="{E5BE4C9D-D33C-415B-912E-2545876A7D15}"/>
              </a:ext>
            </a:extLst>
          </p:cNvPr>
          <p:cNvPicPr>
            <a:picLocks noGrp="1" noChangeAspect="1"/>
          </p:cNvPicPr>
          <p:nvPr>
            <p:ph idx="1"/>
          </p:nvPr>
        </p:nvPicPr>
        <p:blipFill>
          <a:blip r:embed="rId3"/>
          <a:stretch>
            <a:fillRect/>
          </a:stretch>
        </p:blipFill>
        <p:spPr>
          <a:xfrm>
            <a:off x="3071202" y="2103438"/>
            <a:ext cx="6049595" cy="3932237"/>
          </a:xfrm>
        </p:spPr>
      </p:pic>
    </p:spTree>
    <p:extLst>
      <p:ext uri="{BB962C8B-B14F-4D97-AF65-F5344CB8AC3E}">
        <p14:creationId xmlns:p14="http://schemas.microsoft.com/office/powerpoint/2010/main" val="127798930"/>
      </p:ext>
    </p:extLst>
  </p:cSld>
  <p:clrMapOvr>
    <a:masterClrMapping/>
  </p:clrMapOvr>
  <p:transition spd="slow">
    <p:wip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3F20CFC1-E34F-405B-AA49-5BE0E194F1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1426</TotalTime>
  <Words>6425</Words>
  <Application>Microsoft Office PowerPoint</Application>
  <PresentationFormat>Widescreen</PresentationFormat>
  <Paragraphs>381</Paragraphs>
  <Slides>34</Slides>
  <Notes>34</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Garamond</vt:lpstr>
      <vt:lpstr>Roboto</vt:lpstr>
      <vt:lpstr>Savon</vt:lpstr>
      <vt:lpstr>Building FAMILIES THROUGH ADOPTION</vt:lpstr>
      <vt:lpstr>SESSION 3: Homework Review</vt:lpstr>
      <vt:lpstr>PowerPoint Presentation</vt:lpstr>
      <vt:lpstr>SESSION 4: Identity in Adoption</vt:lpstr>
      <vt:lpstr>Session Objectives</vt:lpstr>
      <vt:lpstr>Questions of Identity in Adoption</vt:lpstr>
      <vt:lpstr>PowerPoint Presentation</vt:lpstr>
      <vt:lpstr>PowerPoint Presentation</vt:lpstr>
      <vt:lpstr>Developing My Adoption Story</vt:lpstr>
      <vt:lpstr>Adoption + Adolescence = IDENTITY CRISIS</vt:lpstr>
      <vt:lpstr>Who am I? The WHOLE story, not the HOLE story.</vt:lpstr>
      <vt:lpstr>PowerPoint Presentation</vt:lpstr>
      <vt:lpstr>Filling in the Missing Pieces</vt:lpstr>
      <vt:lpstr>Tools to Help with the Talk</vt:lpstr>
      <vt:lpstr>2.</vt:lpstr>
      <vt:lpstr>Developing Mastery and Control</vt:lpstr>
      <vt:lpstr>PowerPoint Presentation</vt:lpstr>
      <vt:lpstr>3.</vt:lpstr>
      <vt:lpstr>Developing a Healthy Cultural, Racial, or Ethnic Identity</vt:lpstr>
      <vt:lpstr>Cultural, Ethnicity, and Racial Identity</vt:lpstr>
      <vt:lpstr>Positive Racial Identity </vt:lpstr>
      <vt:lpstr>PowerPoint Presentation</vt:lpstr>
      <vt:lpstr>Alaska Native Tribes and Cultures</vt:lpstr>
      <vt:lpstr>4.</vt:lpstr>
      <vt:lpstr>Confident Parents, Courageous Conversations</vt:lpstr>
      <vt:lpstr>Guiding Principles </vt:lpstr>
      <vt:lpstr>Promote Confidence, Claim, and Empower Your Children</vt:lpstr>
      <vt:lpstr>Ready Answers to Intrusive Questions</vt:lpstr>
      <vt:lpstr>PowerPoint Presentation</vt:lpstr>
      <vt:lpstr>Group Activity: How would you teach your child to respond? </vt:lpstr>
      <vt:lpstr>PowerPoint Presentation</vt:lpstr>
      <vt:lpstr>PowerPoint Presentation</vt:lpstr>
      <vt:lpstr>PowerPoint Presentation</vt:lpstr>
      <vt:lpstr>Questions, Comments, or Observations?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FAMILIES THROUGH ADOPTIONS</dc:title>
  <dc:creator>maria vanord</dc:creator>
  <cp:lastModifiedBy>Erin Monarch</cp:lastModifiedBy>
  <cp:revision>29</cp:revision>
  <cp:lastPrinted>2022-03-04T16:57:19Z</cp:lastPrinted>
  <dcterms:created xsi:type="dcterms:W3CDTF">2021-07-08T02:45:37Z</dcterms:created>
  <dcterms:modified xsi:type="dcterms:W3CDTF">2023-08-28T19:54:50Z</dcterms:modified>
</cp:coreProperties>
</file>